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6"/>
  </p:notesMasterIdLst>
  <p:sldIdLst>
    <p:sldId id="281" r:id="rId5"/>
  </p:sldIdLst>
  <p:sldSz cx="24384000" cy="13716000"/>
  <p:notesSz cx="6889750" cy="10021888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94663"/>
  </p:normalViewPr>
  <p:slideViewPr>
    <p:cSldViewPr snapToGrid="0">
      <p:cViewPr varScale="1">
        <p:scale>
          <a:sx n="58" d="100"/>
          <a:sy n="58" d="100"/>
        </p:scale>
        <p:origin x="51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521367997592967E-2"/>
          <c:y val="7.2951799999999997E-2"/>
          <c:w val="0.94486105021331368"/>
          <c:h val="0.80912600000000001"/>
        </c:manualLayout>
      </c:layout>
      <c:areaChart>
        <c:grouping val="standard"/>
        <c:varyColors val="0"/>
        <c:ser>
          <c:idx val="0"/>
          <c:order val="0"/>
          <c:spPr>
            <a:solidFill>
              <a:srgbClr val="87E382">
                <a:alpha val="51801"/>
              </a:srgbClr>
            </a:solidFill>
            <a:ln w="76200" cap="flat">
              <a:solidFill>
                <a:srgbClr val="55B044"/>
              </a:solidFill>
              <a:prstDash val="solid"/>
              <a:miter lim="400000"/>
            </a:ln>
            <a:effectLst/>
          </c:spPr>
          <c:cat>
            <c:strRef>
              <c:f>Sheet1!$A$1:$E$1</c:f>
              <c:strCach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Fremtid</c:v>
                </c:pt>
              </c:strCache>
            </c:strRef>
          </c:cat>
          <c:val>
            <c:numRef>
              <c:f>Sheet1!$A$2:$E$2</c:f>
              <c:numCache>
                <c:formatCode>General</c:formatCode>
                <c:ptCount val="5"/>
                <c:pt idx="0">
                  <c:v>6000000</c:v>
                </c:pt>
                <c:pt idx="1">
                  <c:v>7200000</c:v>
                </c:pt>
                <c:pt idx="2">
                  <c:v>12000000</c:v>
                </c:pt>
                <c:pt idx="3">
                  <c:v>20000000</c:v>
                </c:pt>
                <c:pt idx="4">
                  <c:v>30000000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76-42E7-B7A7-7FB93FAD74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2"/>
        <c:axId val="2094734553"/>
      </c:areaChart>
      <c:catAx>
        <c:axId val="2094734552"/>
        <c:scaling>
          <c:orientation val="minMax"/>
        </c:scaling>
        <c:delete val="0"/>
        <c:axPos val="b"/>
        <c:majorGridlines>
          <c:spPr>
            <a:ln>
              <a:solidFill>
                <a:srgbClr val="FFFFFF"/>
              </a:solidFill>
            </a:ln>
          </c:spPr>
        </c:majorGridlines>
        <c:numFmt formatCode="General" sourceLinked="0"/>
        <c:majorTickMark val="none"/>
        <c:minorTickMark val="none"/>
        <c:tickLblPos val="low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000" b="0" i="0" u="sng" strike="noStrike">
                <a:solidFill>
                  <a:srgbClr val="FFFFFF"/>
                </a:solidFill>
                <a:latin typeface="Roboto Bold"/>
              </a:defRPr>
            </a:pPr>
            <a:endParaRPr lang="da-DK"/>
          </a:p>
        </c:txPr>
        <c:crossAx val="2094734553"/>
        <c:crosses val="autoZero"/>
        <c:auto val="1"/>
        <c:lblAlgn val="ctr"/>
        <c:lblOffset val="5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in"/>
        <c:minorTickMark val="none"/>
        <c:tickLblPos val="none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3200" b="0" i="0" u="none" strike="noStrike">
                <a:solidFill>
                  <a:srgbClr val="000000"/>
                </a:solidFill>
                <a:latin typeface="Helvetica Neue"/>
              </a:defRPr>
            </a:pPr>
            <a:endParaRPr lang="da-DK"/>
          </a:p>
        </c:txPr>
        <c:crossAx val="2094734552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zero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/>
          </p:nvPr>
        </p:nvSpPr>
        <p:spPr>
          <a:xfrm>
            <a:off x="104775" y="750888"/>
            <a:ext cx="6680200" cy="3759200"/>
          </a:xfrm>
          <a:prstGeom prst="rect">
            <a:avLst/>
          </a:prstGeom>
        </p:spPr>
        <p:txBody>
          <a:bodyPr lIns="96634" tIns="48317" rIns="96634" bIns="48317"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body" sz="quarter" idx="1"/>
          </p:nvPr>
        </p:nvSpPr>
        <p:spPr>
          <a:xfrm>
            <a:off x="918634" y="4760397"/>
            <a:ext cx="5052483" cy="4509850"/>
          </a:xfrm>
          <a:prstGeom prst="rect">
            <a:avLst/>
          </a:prstGeom>
        </p:spPr>
        <p:txBody>
          <a:bodyPr lIns="96634" tIns="48317" rIns="96634" bIns="48317"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63209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3169900" y="952500"/>
            <a:ext cx="95250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4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4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4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buClrTx/>
              <a:defRPr sz="3800"/>
            </a:lvl1pPr>
            <a:lvl2pPr marL="1117600" indent="-558800">
              <a:spcBef>
                <a:spcPts val="4500"/>
              </a:spcBef>
              <a:buClrTx/>
              <a:defRPr sz="3800"/>
            </a:lvl2pPr>
            <a:lvl3pPr marL="1676400" indent="-558800">
              <a:spcBef>
                <a:spcPts val="4500"/>
              </a:spcBef>
              <a:buClrTx/>
              <a:defRPr sz="3800"/>
            </a:lvl3pPr>
            <a:lvl4pPr marL="2235200" indent="-558800">
              <a:spcBef>
                <a:spcPts val="4500"/>
              </a:spcBef>
              <a:buClrTx/>
              <a:defRPr sz="3800"/>
            </a:lvl4pPr>
            <a:lvl5pPr marL="2794000" indent="-558800">
              <a:spcBef>
                <a:spcPts val="4500"/>
              </a:spcBef>
              <a:buClrTx/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68707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952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hf sldNum="0" hdr="0" dt="0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2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124DEDD-1C44-EF4B-9256-2AD32320CB6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43597" y="1726706"/>
            <a:ext cx="18288000" cy="9156700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763767-A44A-EA4C-A63F-9BF573EC2C10}"/>
              </a:ext>
            </a:extLst>
          </p:cNvPr>
          <p:cNvSpPr/>
          <p:nvPr/>
        </p:nvSpPr>
        <p:spPr>
          <a:xfrm>
            <a:off x="574282" y="3423810"/>
            <a:ext cx="7596675" cy="555536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l"/>
            <a:r>
              <a:rPr lang="en-US" sz="2500" dirty="0">
                <a:solidFill>
                  <a:schemeClr val="bg1"/>
                </a:solidFill>
                <a:highlight>
                  <a:srgbClr val="008000"/>
                </a:highlight>
                <a:latin typeface="Roboto"/>
                <a:ea typeface="Roboto" pitchFamily="2" charset="0"/>
              </a:rPr>
              <a:t>MISSION</a:t>
            </a:r>
            <a:r>
              <a:rPr lang="en-US" sz="2500" dirty="0">
                <a:solidFill>
                  <a:schemeClr val="bg1"/>
                </a:solidFill>
                <a:latin typeface="Roboto"/>
                <a:ea typeface="Roboto" pitchFamily="2" charset="0"/>
              </a:rPr>
              <a:t> </a:t>
            </a:r>
            <a:endParaRPr lang="en-US" sz="2500" b="0" dirty="0">
              <a:solidFill>
                <a:schemeClr val="bg1"/>
              </a:solidFill>
              <a:latin typeface="Roboto"/>
              <a:ea typeface="Roboto" pitchFamily="2" charset="0"/>
            </a:endParaRPr>
          </a:p>
          <a:p>
            <a:pPr algn="l"/>
            <a:r>
              <a:rPr lang="en-US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  <a:t>To become </a:t>
            </a:r>
            <a:r>
              <a:rPr lang="en-US" sz="3500" b="0" dirty="0" err="1">
                <a:solidFill>
                  <a:schemeClr val="tx1"/>
                </a:solidFill>
                <a:latin typeface="Roboto"/>
                <a:ea typeface="Roboto" pitchFamily="2" charset="0"/>
              </a:rPr>
              <a:t>Europes</a:t>
            </a:r>
            <a:r>
              <a:rPr lang="en-US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  <a:t> largest matchmaker between companies and knowledge specialists through a </a:t>
            </a:r>
            <a:br>
              <a:rPr lang="en-US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</a:br>
            <a:r>
              <a:rPr lang="en-US" sz="3500" b="0" i="1" dirty="0">
                <a:solidFill>
                  <a:schemeClr val="tx1"/>
                </a:solidFill>
                <a:latin typeface="Roboto"/>
                <a:ea typeface="Roboto" pitchFamily="2" charset="0"/>
              </a:rPr>
              <a:t>trusted &amp; intelligent platform</a:t>
            </a:r>
            <a:r>
              <a:rPr lang="en-US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  <a:t>, where focus is on intelligent tools </a:t>
            </a:r>
            <a:r>
              <a:rPr lang="en-DK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  <a:t>–</a:t>
            </a:r>
            <a:r>
              <a:rPr lang="en-US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  <a:t> that creates transparency </a:t>
            </a:r>
            <a:r>
              <a:rPr lang="da-DK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  <a:t>and enables </a:t>
            </a:r>
            <a:r>
              <a:rPr lang="da-DK" sz="3500" b="0" dirty="0" err="1">
                <a:solidFill>
                  <a:schemeClr val="tx1"/>
                </a:solidFill>
                <a:latin typeface="Roboto"/>
                <a:ea typeface="Roboto" pitchFamily="2" charset="0"/>
              </a:rPr>
              <a:t>direct</a:t>
            </a:r>
            <a:r>
              <a:rPr lang="da-DK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  <a:t> bookings.</a:t>
            </a:r>
            <a:br>
              <a:rPr lang="da-DK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</a:br>
            <a:br>
              <a:rPr lang="da-DK" sz="3500" b="0" dirty="0">
                <a:solidFill>
                  <a:schemeClr val="tx1"/>
                </a:solidFill>
                <a:latin typeface="Roboto"/>
                <a:ea typeface="Roboto" pitchFamily="2" charset="0"/>
              </a:rPr>
            </a:br>
            <a:br>
              <a:rPr lang="da-DK" sz="2500" b="0" dirty="0">
                <a:solidFill>
                  <a:schemeClr val="tx1"/>
                </a:solidFill>
                <a:latin typeface="Roboto"/>
                <a:ea typeface="Roboto" pitchFamily="2" charset="0"/>
              </a:rPr>
            </a:br>
            <a:endParaRPr lang="en-US" sz="2500" b="0" dirty="0">
              <a:solidFill>
                <a:schemeClr val="tx1"/>
              </a:solidFill>
              <a:latin typeface="Roboto"/>
              <a:ea typeface="Roboto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029DB4-A34C-9642-872D-EDE73370EF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427" y="474999"/>
            <a:ext cx="12331700" cy="2273300"/>
          </a:xfrm>
          <a:prstGeom prst="rect">
            <a:avLst/>
          </a:prstGeom>
        </p:spPr>
      </p:pic>
      <p:sp>
        <p:nvSpPr>
          <p:cNvPr id="7" name="Revision date: 2018-12-10">
            <a:extLst>
              <a:ext uri="{FF2B5EF4-FFF2-40B4-BE49-F238E27FC236}">
                <a16:creationId xmlns:a16="http://schemas.microsoft.com/office/drawing/2014/main" id="{DDE548A8-DE65-6E48-A84D-2E33CEB94876}"/>
              </a:ext>
            </a:extLst>
          </p:cNvPr>
          <p:cNvSpPr/>
          <p:nvPr/>
        </p:nvSpPr>
        <p:spPr>
          <a:xfrm>
            <a:off x="19115557" y="867378"/>
            <a:ext cx="4344768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>
            <a:lvl1pPr algn="r" defTabSz="914400">
              <a:buClr>
                <a:srgbClr val="292929"/>
              </a:buClr>
              <a:buFont typeface="Helvetica"/>
              <a:defRPr sz="2200" b="0">
                <a:uFill>
                  <a:solidFill>
                    <a:srgbClr val="292929"/>
                  </a:solidFill>
                </a:uFill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11085444" y="2709511"/>
            <a:ext cx="12192000" cy="10895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defTabSz="914400">
              <a:lnSpc>
                <a:spcPct val="90000"/>
              </a:lnSpc>
              <a:defRPr sz="10000" b="0" cap="all">
                <a:latin typeface="Roboto Bold Condensed"/>
                <a:ea typeface="Roboto Bold Condensed"/>
                <a:cs typeface="Roboto Bold Condensed"/>
                <a:sym typeface="Roboto Bold Condensed"/>
              </a:defRPr>
            </a:pPr>
            <a:r>
              <a:rPr lang="da-DK" sz="3600" b="0" cap="all" dirty="0" err="1">
                <a:sym typeface="Roboto Bold Condensed"/>
              </a:rPr>
              <a:t>Digitalizing</a:t>
            </a:r>
            <a:endParaRPr lang="da-DK" sz="3600" b="0" cap="all" dirty="0">
              <a:sym typeface="Roboto Bold Condensed"/>
            </a:endParaRPr>
          </a:p>
          <a:p>
            <a:pPr algn="r" defTabSz="914400">
              <a:lnSpc>
                <a:spcPct val="90000"/>
              </a:lnSpc>
              <a:defRPr sz="10000" b="0" cap="all">
                <a:latin typeface="Roboto Bold Condensed"/>
                <a:ea typeface="Roboto Bold Condensed"/>
                <a:cs typeface="Roboto Bold Condensed"/>
                <a:sym typeface="Roboto Bold Condensed"/>
              </a:defRPr>
            </a:pPr>
            <a:r>
              <a:rPr lang="da-DK" sz="3600" dirty="0" err="1">
                <a:solidFill>
                  <a:srgbClr val="000000"/>
                </a:solidFill>
                <a:highlight>
                  <a:srgbClr val="008000"/>
                </a:highlight>
              </a:rPr>
              <a:t>market</a:t>
            </a:r>
            <a:r>
              <a:rPr lang="da-DK" sz="3600" dirty="0">
                <a:solidFill>
                  <a:srgbClr val="000000"/>
                </a:solidFill>
                <a:highlight>
                  <a:srgbClr val="008000"/>
                </a:highlight>
              </a:rPr>
              <a:t> for booking speakers and specialists</a:t>
            </a:r>
            <a:endParaRPr lang="da-DK" sz="3600" dirty="0"/>
          </a:p>
        </p:txBody>
      </p:sp>
      <p:grpSp>
        <p:nvGrpSpPr>
          <p:cNvPr id="3" name="Group 2"/>
          <p:cNvGrpSpPr/>
          <p:nvPr/>
        </p:nvGrpSpPr>
        <p:grpSpPr>
          <a:xfrm>
            <a:off x="18579544" y="11595047"/>
            <a:ext cx="5090463" cy="1169550"/>
            <a:chOff x="5182221" y="3417859"/>
            <a:chExt cx="13498343" cy="2239101"/>
          </a:xfrm>
        </p:grpSpPr>
        <p:sp>
          <p:nvSpPr>
            <p:cNvPr id="9" name="Line"/>
            <p:cNvSpPr/>
            <p:nvPr/>
          </p:nvSpPr>
          <p:spPr>
            <a:xfrm>
              <a:off x="5182221" y="3857542"/>
              <a:ext cx="13498343" cy="1"/>
            </a:xfrm>
            <a:prstGeom prst="line">
              <a:avLst/>
            </a:prstGeom>
            <a:ln w="50800">
              <a:solidFill>
                <a:srgbClr val="FFFFFF"/>
              </a:solidFill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1" name="Circle"/>
            <p:cNvSpPr/>
            <p:nvPr/>
          </p:nvSpPr>
          <p:spPr>
            <a:xfrm>
              <a:off x="7951218" y="3527342"/>
              <a:ext cx="660401" cy="660401"/>
            </a:xfrm>
            <a:prstGeom prst="ellipse">
              <a:avLst/>
            </a:prstGeom>
            <a:solidFill>
              <a:srgbClr val="000000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" name="The (DK) market today"/>
            <p:cNvSpPr txBox="1"/>
            <p:nvPr/>
          </p:nvSpPr>
          <p:spPr>
            <a:xfrm>
              <a:off x="6381586" y="5235113"/>
              <a:ext cx="3799665" cy="42184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>
              <a:spAutoFit/>
            </a:bodyPr>
            <a:lstStyle>
              <a:lvl1pPr>
                <a:lnSpc>
                  <a:spcPct val="80000"/>
                </a:lnSpc>
                <a:defRPr sz="2500" b="0">
                  <a:latin typeface="Roboto Regular"/>
                  <a:ea typeface="Roboto Regular"/>
                  <a:cs typeface="Roboto Regular"/>
                  <a:sym typeface="Roboto Regular"/>
                </a:defRPr>
              </a:lvl1pPr>
            </a:lstStyle>
            <a:p>
              <a:r>
                <a:rPr lang="da-DK" dirty="0"/>
                <a:t>The Market today</a:t>
              </a:r>
            </a:p>
          </p:txBody>
        </p:sp>
        <p:pic>
          <p:nvPicPr>
            <p:cNvPr id="15" name="Connection Line" descr="Connection Line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59898" y="4294018"/>
              <a:ext cx="5688544" cy="1190679"/>
            </a:xfrm>
            <a:prstGeom prst="rect">
              <a:avLst/>
            </a:prstGeom>
          </p:spPr>
        </p:pic>
        <p:sp>
          <p:nvSpPr>
            <p:cNvPr id="16" name="Triangle"/>
            <p:cNvSpPr/>
            <p:nvPr/>
          </p:nvSpPr>
          <p:spPr>
            <a:xfrm rot="5400000">
              <a:off x="16068157" y="3694886"/>
              <a:ext cx="544972" cy="358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" name="Triangle"/>
            <p:cNvSpPr/>
            <p:nvPr/>
          </p:nvSpPr>
          <p:spPr>
            <a:xfrm rot="5400000">
              <a:off x="16247533" y="3694886"/>
              <a:ext cx="544973" cy="358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8" name="Circle"/>
            <p:cNvSpPr/>
            <p:nvPr/>
          </p:nvSpPr>
          <p:spPr>
            <a:xfrm>
              <a:off x="7841735" y="3417859"/>
              <a:ext cx="879366" cy="879367"/>
            </a:xfrm>
            <a:prstGeom prst="ellipse">
              <a:avLst/>
            </a:prstGeom>
            <a:solidFill>
              <a:schemeClr val="accent3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9" name="Circle"/>
            <p:cNvSpPr/>
            <p:nvPr/>
          </p:nvSpPr>
          <p:spPr>
            <a:xfrm>
              <a:off x="8102042" y="3678166"/>
              <a:ext cx="358753" cy="358753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20" name="Image" descr="Image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899446" y="4617769"/>
              <a:ext cx="882396" cy="879366"/>
            </a:xfrm>
            <a:prstGeom prst="rect">
              <a:avLst/>
            </a:prstGeom>
            <a:ln w="12700">
              <a:miter lim="400000"/>
            </a:ln>
          </p:spPr>
        </p:pic>
      </p:grpSp>
      <p:grpSp>
        <p:nvGrpSpPr>
          <p:cNvPr id="5" name="Group 4"/>
          <p:cNvGrpSpPr/>
          <p:nvPr/>
        </p:nvGrpSpPr>
        <p:grpSpPr>
          <a:xfrm>
            <a:off x="8678141" y="3885841"/>
            <a:ext cx="10747284" cy="3890051"/>
            <a:chOff x="1286884" y="2876870"/>
            <a:chExt cx="21216546" cy="9020725"/>
          </a:xfrm>
        </p:grpSpPr>
        <p:grpSp>
          <p:nvGrpSpPr>
            <p:cNvPr id="21" name="Group"/>
            <p:cNvGrpSpPr/>
            <p:nvPr/>
          </p:nvGrpSpPr>
          <p:grpSpPr>
            <a:xfrm>
              <a:off x="4219643" y="4119441"/>
              <a:ext cx="5459779" cy="4530146"/>
              <a:chOff x="0" y="0"/>
              <a:chExt cx="5459777" cy="4530145"/>
            </a:xfrm>
          </p:grpSpPr>
          <p:sp>
            <p:nvSpPr>
              <p:cNvPr id="22" name="Line"/>
              <p:cNvSpPr/>
              <p:nvPr/>
            </p:nvSpPr>
            <p:spPr>
              <a:xfrm flipV="1">
                <a:off x="2691776" y="4530145"/>
                <a:ext cx="2768002" cy="1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lnSpc>
                    <a:spcPct val="80000"/>
                  </a:lnSpc>
                  <a:spcBef>
                    <a:spcPts val="5500"/>
                  </a:spcBef>
                  <a:defRPr sz="5000" b="0">
                    <a:solidFill>
                      <a:srgbClr val="333333"/>
                    </a:solidFill>
                    <a:latin typeface="Helvetica Neue Thin"/>
                    <a:ea typeface="Helvetica Neue Thin"/>
                    <a:cs typeface="Helvetica Neue Thin"/>
                    <a:sym typeface="Helvetica Neue Thin"/>
                  </a:defRPr>
                </a:pPr>
                <a:endParaRPr/>
              </a:p>
            </p:txBody>
          </p:sp>
          <p:sp>
            <p:nvSpPr>
              <p:cNvPr id="23" name="Line"/>
              <p:cNvSpPr/>
              <p:nvPr/>
            </p:nvSpPr>
            <p:spPr>
              <a:xfrm flipV="1">
                <a:off x="919540" y="1597472"/>
                <a:ext cx="4540238" cy="1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lnSpc>
                    <a:spcPct val="80000"/>
                  </a:lnSpc>
                  <a:spcBef>
                    <a:spcPts val="5500"/>
                  </a:spcBef>
                  <a:defRPr sz="5000" b="0">
                    <a:solidFill>
                      <a:srgbClr val="333333"/>
                    </a:solidFill>
                    <a:latin typeface="Helvetica Neue Thin"/>
                    <a:ea typeface="Helvetica Neue Thin"/>
                    <a:cs typeface="Helvetica Neue Thin"/>
                    <a:sym typeface="Helvetica Neue Thin"/>
                  </a:defRPr>
                </a:pPr>
                <a:endParaRPr/>
              </a:p>
            </p:txBody>
          </p:sp>
          <p:sp>
            <p:nvSpPr>
              <p:cNvPr id="24" name="Line"/>
              <p:cNvSpPr/>
              <p:nvPr/>
            </p:nvSpPr>
            <p:spPr>
              <a:xfrm flipV="1">
                <a:off x="1787006" y="3063808"/>
                <a:ext cx="3665306" cy="1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lnSpc>
                    <a:spcPct val="80000"/>
                  </a:lnSpc>
                  <a:spcBef>
                    <a:spcPts val="5500"/>
                  </a:spcBef>
                  <a:defRPr sz="5000" b="0">
                    <a:solidFill>
                      <a:srgbClr val="333333"/>
                    </a:solidFill>
                    <a:latin typeface="Helvetica Neue Thin"/>
                    <a:ea typeface="Helvetica Neue Thin"/>
                    <a:cs typeface="Helvetica Neue Thin"/>
                    <a:sym typeface="Helvetica Neue Thin"/>
                  </a:defRPr>
                </a:pPr>
                <a:endParaRPr/>
              </a:p>
            </p:txBody>
          </p:sp>
          <p:sp>
            <p:nvSpPr>
              <p:cNvPr id="25" name="Line"/>
              <p:cNvSpPr/>
              <p:nvPr/>
            </p:nvSpPr>
            <p:spPr>
              <a:xfrm flipV="1">
                <a:off x="0" y="0"/>
                <a:ext cx="5452312" cy="1"/>
              </a:xfrm>
              <a:prstGeom prst="line">
                <a:avLst/>
              </a:prstGeom>
              <a:noFill/>
              <a:ln w="38100" cap="flat">
                <a:solidFill>
                  <a:srgbClr val="FFFFFF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457200">
                  <a:lnSpc>
                    <a:spcPct val="80000"/>
                  </a:lnSpc>
                  <a:spcBef>
                    <a:spcPts val="5500"/>
                  </a:spcBef>
                  <a:defRPr sz="5000" b="0">
                    <a:solidFill>
                      <a:srgbClr val="333333"/>
                    </a:solidFill>
                    <a:latin typeface="Helvetica Neue Thin"/>
                    <a:ea typeface="Helvetica Neue Thin"/>
                    <a:cs typeface="Helvetica Neue Thin"/>
                    <a:sym typeface="Helvetica Neue Thin"/>
                  </a:defRPr>
                </a:pPr>
                <a:endParaRPr/>
              </a:p>
            </p:txBody>
          </p:sp>
        </p:grpSp>
        <p:sp>
          <p:nvSpPr>
            <p:cNvPr id="26" name="1. Screening the potential…"/>
            <p:cNvSpPr txBox="1"/>
            <p:nvPr/>
          </p:nvSpPr>
          <p:spPr>
            <a:xfrm>
              <a:off x="10119836" y="5948843"/>
              <a:ext cx="12383594" cy="115791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 anchor="ctr"/>
            <a:lstStyle/>
            <a:p>
              <a:pPr algn="l" defTabSz="584200">
                <a:defRPr sz="3800" b="0" cap="all">
                  <a:solidFill>
                    <a:srgbClr val="000000"/>
                  </a:solidFill>
                  <a:latin typeface="Roboto Bold Condensed"/>
                  <a:ea typeface="Roboto Bold Condensed"/>
                  <a:cs typeface="Roboto Bold Condensed"/>
                  <a:sym typeface="Roboto Bold Condensed"/>
                </a:defRPr>
              </a:pPr>
              <a:r>
                <a:rPr lang="da-DK" dirty="0">
                  <a:highlight>
                    <a:srgbClr val="008000"/>
                  </a:highlight>
                </a:rPr>
                <a:t>Intelligent platFORM</a:t>
              </a:r>
              <a:br>
                <a:rPr lang="da-DK" dirty="0">
                  <a:highlight>
                    <a:srgbClr val="008000"/>
                  </a:highlight>
                </a:rPr>
              </a:br>
              <a:r>
                <a:rPr lang="da-DK" dirty="0" err="1">
                  <a:highlight>
                    <a:srgbClr val="008000"/>
                  </a:highlight>
                </a:rPr>
                <a:t>Aggregate</a:t>
              </a:r>
              <a:r>
                <a:rPr lang="da-DK" dirty="0">
                  <a:highlight>
                    <a:srgbClr val="008000"/>
                  </a:highlight>
                </a:rPr>
                <a:t> all data</a:t>
              </a:r>
              <a:br>
                <a:rPr lang="da-DK" dirty="0">
                  <a:highlight>
                    <a:srgbClr val="008000"/>
                  </a:highlight>
                </a:rPr>
              </a:br>
              <a:r>
                <a:rPr lang="da-DK" dirty="0">
                  <a:highlight>
                    <a:srgbClr val="008000"/>
                  </a:highlight>
                </a:rPr>
                <a:t>EVENT PLANNING</a:t>
              </a:r>
              <a:br>
                <a:rPr lang="da-DK" dirty="0">
                  <a:highlight>
                    <a:srgbClr val="008000"/>
                  </a:highlight>
                </a:rPr>
              </a:br>
              <a:r>
                <a:rPr lang="da-DK" dirty="0">
                  <a:highlight>
                    <a:srgbClr val="008000"/>
                  </a:highlight>
                </a:rPr>
                <a:t>AND LEARNING</a:t>
              </a:r>
              <a:endParaRPr dirty="0"/>
            </a:p>
          </p:txBody>
        </p:sp>
        <p:sp>
          <p:nvSpPr>
            <p:cNvPr id="28" name="3. Video presentation…"/>
            <p:cNvSpPr txBox="1"/>
            <p:nvPr/>
          </p:nvSpPr>
          <p:spPr>
            <a:xfrm>
              <a:off x="10177850" y="7041103"/>
              <a:ext cx="9740701" cy="11579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0" tIns="0" rIns="0" bIns="0" anchor="ctr"/>
            <a:lstStyle/>
            <a:p>
              <a:pPr algn="l" defTabSz="584200">
                <a:defRPr sz="3800" b="0" cap="all">
                  <a:solidFill>
                    <a:srgbClr val="000000"/>
                  </a:solidFill>
                  <a:latin typeface="Roboto Bold Condensed"/>
                  <a:ea typeface="Roboto Bold Condensed"/>
                  <a:cs typeface="Roboto Bold Condensed"/>
                  <a:sym typeface="Roboto Bold Condensed"/>
                </a:defRPr>
              </a:pPr>
              <a:endParaRPr dirty="0"/>
            </a:p>
          </p:txBody>
        </p:sp>
        <p:sp>
          <p:nvSpPr>
            <p:cNvPr id="29" name="Shape"/>
            <p:cNvSpPr/>
            <p:nvPr/>
          </p:nvSpPr>
          <p:spPr>
            <a:xfrm>
              <a:off x="1286884" y="3742728"/>
              <a:ext cx="2674180" cy="757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1A8A1B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30" name="Shape"/>
            <p:cNvSpPr/>
            <p:nvPr/>
          </p:nvSpPr>
          <p:spPr>
            <a:xfrm>
              <a:off x="2628165" y="4120941"/>
              <a:ext cx="1337091" cy="2675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3064"/>
                  </a:lnTo>
                  <a:lnTo>
                    <a:pt x="0" y="21600"/>
                  </a:lnTo>
                  <a:lnTo>
                    <a:pt x="21600" y="1854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1A8A1B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31" name="Shape"/>
            <p:cNvSpPr/>
            <p:nvPr/>
          </p:nvSpPr>
          <p:spPr>
            <a:xfrm>
              <a:off x="1291075" y="4120941"/>
              <a:ext cx="1337091" cy="2675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8543"/>
                  </a:lnTo>
                  <a:lnTo>
                    <a:pt x="21600" y="21600"/>
                  </a:lnTo>
                  <a:lnTo>
                    <a:pt x="21600" y="3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751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32" name="Shape"/>
            <p:cNvSpPr/>
            <p:nvPr/>
          </p:nvSpPr>
          <p:spPr>
            <a:xfrm>
              <a:off x="2624213" y="6383370"/>
              <a:ext cx="1337091" cy="42076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948"/>
                  </a:lnTo>
                  <a:lnTo>
                    <a:pt x="0" y="21600"/>
                  </a:lnTo>
                  <a:lnTo>
                    <a:pt x="21600" y="1965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1A8A1B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33" name="Shape"/>
            <p:cNvSpPr/>
            <p:nvPr/>
          </p:nvSpPr>
          <p:spPr>
            <a:xfrm>
              <a:off x="1291075" y="6383370"/>
              <a:ext cx="1337091" cy="4206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9656"/>
                  </a:lnTo>
                  <a:lnTo>
                    <a:pt x="21600" y="21600"/>
                  </a:lnTo>
                  <a:lnTo>
                    <a:pt x="21600" y="19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751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34" name="Circle"/>
            <p:cNvSpPr/>
            <p:nvPr/>
          </p:nvSpPr>
          <p:spPr>
            <a:xfrm>
              <a:off x="1880980" y="2876870"/>
              <a:ext cx="1490180" cy="1490156"/>
            </a:xfrm>
            <a:prstGeom prst="ellipse">
              <a:avLst/>
            </a:prstGeom>
            <a:solidFill>
              <a:srgbClr val="167516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defRPr b="0"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35" name="Shape"/>
            <p:cNvSpPr/>
            <p:nvPr/>
          </p:nvSpPr>
          <p:spPr>
            <a:xfrm>
              <a:off x="2331767" y="3232344"/>
              <a:ext cx="588606" cy="779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192" y="19156"/>
                  </a:moveTo>
                  <a:lnTo>
                    <a:pt x="8275" y="19156"/>
                  </a:lnTo>
                  <a:cubicBezTo>
                    <a:pt x="8093" y="19156"/>
                    <a:pt x="7945" y="19268"/>
                    <a:pt x="7945" y="19405"/>
                  </a:cubicBezTo>
                  <a:lnTo>
                    <a:pt x="7945" y="19605"/>
                  </a:lnTo>
                  <a:lnTo>
                    <a:pt x="7945" y="20103"/>
                  </a:lnTo>
                  <a:lnTo>
                    <a:pt x="7945" y="20157"/>
                  </a:lnTo>
                  <a:lnTo>
                    <a:pt x="7945" y="20303"/>
                  </a:lnTo>
                  <a:cubicBezTo>
                    <a:pt x="7945" y="20440"/>
                    <a:pt x="8093" y="20552"/>
                    <a:pt x="8275" y="20552"/>
                  </a:cubicBezTo>
                  <a:lnTo>
                    <a:pt x="8719" y="20552"/>
                  </a:lnTo>
                  <a:cubicBezTo>
                    <a:pt x="9029" y="21165"/>
                    <a:pt x="9813" y="21600"/>
                    <a:pt x="10734" y="21600"/>
                  </a:cubicBezTo>
                  <a:cubicBezTo>
                    <a:pt x="11654" y="21600"/>
                    <a:pt x="12438" y="21165"/>
                    <a:pt x="12748" y="20552"/>
                  </a:cubicBezTo>
                  <a:lnTo>
                    <a:pt x="13192" y="20552"/>
                  </a:lnTo>
                  <a:cubicBezTo>
                    <a:pt x="13374" y="20552"/>
                    <a:pt x="13522" y="20440"/>
                    <a:pt x="13522" y="20303"/>
                  </a:cubicBezTo>
                  <a:lnTo>
                    <a:pt x="13522" y="20157"/>
                  </a:lnTo>
                  <a:lnTo>
                    <a:pt x="13522" y="20103"/>
                  </a:lnTo>
                  <a:lnTo>
                    <a:pt x="13522" y="19605"/>
                  </a:lnTo>
                  <a:lnTo>
                    <a:pt x="13522" y="19405"/>
                  </a:lnTo>
                  <a:cubicBezTo>
                    <a:pt x="13522" y="19268"/>
                    <a:pt x="13374" y="19156"/>
                    <a:pt x="13192" y="19156"/>
                  </a:cubicBezTo>
                  <a:close/>
                  <a:moveTo>
                    <a:pt x="17134" y="7620"/>
                  </a:moveTo>
                  <a:cubicBezTo>
                    <a:pt x="15269" y="4168"/>
                    <a:pt x="10800" y="4330"/>
                    <a:pt x="10800" y="4330"/>
                  </a:cubicBezTo>
                  <a:cubicBezTo>
                    <a:pt x="10800" y="4330"/>
                    <a:pt x="6331" y="4168"/>
                    <a:pt x="4466" y="7620"/>
                  </a:cubicBezTo>
                  <a:cubicBezTo>
                    <a:pt x="3206" y="9951"/>
                    <a:pt x="4729" y="11857"/>
                    <a:pt x="4729" y="11857"/>
                  </a:cubicBezTo>
                  <a:cubicBezTo>
                    <a:pt x="4729" y="11857"/>
                    <a:pt x="6461" y="14325"/>
                    <a:pt x="6775" y="15247"/>
                  </a:cubicBezTo>
                  <a:cubicBezTo>
                    <a:pt x="6898" y="15609"/>
                    <a:pt x="7085" y="16147"/>
                    <a:pt x="7220" y="16663"/>
                  </a:cubicBezTo>
                  <a:cubicBezTo>
                    <a:pt x="7429" y="17462"/>
                    <a:pt x="7572" y="18213"/>
                    <a:pt x="8606" y="18213"/>
                  </a:cubicBezTo>
                  <a:cubicBezTo>
                    <a:pt x="10243" y="18213"/>
                    <a:pt x="10800" y="18213"/>
                    <a:pt x="10800" y="18213"/>
                  </a:cubicBezTo>
                  <a:cubicBezTo>
                    <a:pt x="10800" y="18213"/>
                    <a:pt x="11356" y="18213"/>
                    <a:pt x="12994" y="18213"/>
                  </a:cubicBezTo>
                  <a:cubicBezTo>
                    <a:pt x="14028" y="18213"/>
                    <a:pt x="14171" y="17462"/>
                    <a:pt x="14379" y="16663"/>
                  </a:cubicBezTo>
                  <a:cubicBezTo>
                    <a:pt x="14515" y="16147"/>
                    <a:pt x="14702" y="15609"/>
                    <a:pt x="14825" y="15247"/>
                  </a:cubicBezTo>
                  <a:cubicBezTo>
                    <a:pt x="15138" y="14325"/>
                    <a:pt x="16871" y="11857"/>
                    <a:pt x="16871" y="11857"/>
                  </a:cubicBezTo>
                  <a:cubicBezTo>
                    <a:pt x="16871" y="11857"/>
                    <a:pt x="18394" y="9951"/>
                    <a:pt x="17134" y="7620"/>
                  </a:cubicBezTo>
                  <a:close/>
                  <a:moveTo>
                    <a:pt x="3447" y="2095"/>
                  </a:moveTo>
                  <a:lnTo>
                    <a:pt x="3063" y="2386"/>
                  </a:lnTo>
                  <a:cubicBezTo>
                    <a:pt x="2797" y="2586"/>
                    <a:pt x="2797" y="2909"/>
                    <a:pt x="3063" y="3110"/>
                  </a:cubicBezTo>
                  <a:lnTo>
                    <a:pt x="5474" y="4932"/>
                  </a:lnTo>
                  <a:cubicBezTo>
                    <a:pt x="5992" y="4583"/>
                    <a:pt x="6535" y="4313"/>
                    <a:pt x="7067" y="4107"/>
                  </a:cubicBezTo>
                  <a:lnTo>
                    <a:pt x="4404" y="2095"/>
                  </a:lnTo>
                  <a:cubicBezTo>
                    <a:pt x="4141" y="1896"/>
                    <a:pt x="3711" y="1896"/>
                    <a:pt x="3447" y="2095"/>
                  </a:cubicBezTo>
                  <a:close/>
                  <a:moveTo>
                    <a:pt x="0" y="7735"/>
                  </a:moveTo>
                  <a:lnTo>
                    <a:pt x="0" y="8146"/>
                  </a:lnTo>
                  <a:cubicBezTo>
                    <a:pt x="0" y="8429"/>
                    <a:pt x="304" y="8657"/>
                    <a:pt x="679" y="8657"/>
                  </a:cubicBezTo>
                  <a:lnTo>
                    <a:pt x="2843" y="8657"/>
                  </a:lnTo>
                  <a:cubicBezTo>
                    <a:pt x="2928" y="8217"/>
                    <a:pt x="3087" y="7754"/>
                    <a:pt x="3346" y="7275"/>
                  </a:cubicBezTo>
                  <a:cubicBezTo>
                    <a:pt x="3355" y="7259"/>
                    <a:pt x="3365" y="7241"/>
                    <a:pt x="3375" y="7224"/>
                  </a:cubicBezTo>
                  <a:lnTo>
                    <a:pt x="679" y="7224"/>
                  </a:lnTo>
                  <a:cubicBezTo>
                    <a:pt x="304" y="7224"/>
                    <a:pt x="0" y="7452"/>
                    <a:pt x="0" y="7735"/>
                  </a:cubicBezTo>
                  <a:close/>
                  <a:moveTo>
                    <a:pt x="18537" y="2386"/>
                  </a:moveTo>
                  <a:lnTo>
                    <a:pt x="18153" y="2095"/>
                  </a:lnTo>
                  <a:cubicBezTo>
                    <a:pt x="17890" y="1896"/>
                    <a:pt x="17459" y="1896"/>
                    <a:pt x="17196" y="2095"/>
                  </a:cubicBezTo>
                  <a:lnTo>
                    <a:pt x="14533" y="4107"/>
                  </a:lnTo>
                  <a:cubicBezTo>
                    <a:pt x="15064" y="4313"/>
                    <a:pt x="15608" y="4583"/>
                    <a:pt x="16125" y="4932"/>
                  </a:cubicBezTo>
                  <a:lnTo>
                    <a:pt x="18537" y="3110"/>
                  </a:lnTo>
                  <a:cubicBezTo>
                    <a:pt x="18802" y="2909"/>
                    <a:pt x="18802" y="2586"/>
                    <a:pt x="18537" y="2386"/>
                  </a:cubicBezTo>
                  <a:close/>
                  <a:moveTo>
                    <a:pt x="20921" y="7224"/>
                  </a:moveTo>
                  <a:lnTo>
                    <a:pt x="18225" y="7224"/>
                  </a:lnTo>
                  <a:cubicBezTo>
                    <a:pt x="18235" y="7241"/>
                    <a:pt x="18245" y="7259"/>
                    <a:pt x="18254" y="7275"/>
                  </a:cubicBezTo>
                  <a:cubicBezTo>
                    <a:pt x="18512" y="7754"/>
                    <a:pt x="18672" y="8217"/>
                    <a:pt x="18757" y="8657"/>
                  </a:cubicBezTo>
                  <a:lnTo>
                    <a:pt x="20921" y="8657"/>
                  </a:lnTo>
                  <a:cubicBezTo>
                    <a:pt x="21295" y="8657"/>
                    <a:pt x="21600" y="8429"/>
                    <a:pt x="21600" y="8146"/>
                  </a:cubicBezTo>
                  <a:lnTo>
                    <a:pt x="21600" y="7735"/>
                  </a:lnTo>
                  <a:cubicBezTo>
                    <a:pt x="21600" y="7452"/>
                    <a:pt x="21295" y="7224"/>
                    <a:pt x="20921" y="7224"/>
                  </a:cubicBezTo>
                  <a:close/>
                  <a:moveTo>
                    <a:pt x="11750" y="511"/>
                  </a:moveTo>
                  <a:lnTo>
                    <a:pt x="11750" y="3461"/>
                  </a:lnTo>
                  <a:cubicBezTo>
                    <a:pt x="11360" y="3424"/>
                    <a:pt x="11061" y="3417"/>
                    <a:pt x="10894" y="3417"/>
                  </a:cubicBezTo>
                  <a:lnTo>
                    <a:pt x="10706" y="3417"/>
                  </a:lnTo>
                  <a:cubicBezTo>
                    <a:pt x="10539" y="3417"/>
                    <a:pt x="10240" y="3424"/>
                    <a:pt x="9850" y="3461"/>
                  </a:cubicBezTo>
                  <a:lnTo>
                    <a:pt x="9850" y="511"/>
                  </a:lnTo>
                  <a:cubicBezTo>
                    <a:pt x="9850" y="230"/>
                    <a:pt x="10155" y="0"/>
                    <a:pt x="10529" y="0"/>
                  </a:cubicBezTo>
                  <a:lnTo>
                    <a:pt x="11071" y="0"/>
                  </a:lnTo>
                  <a:cubicBezTo>
                    <a:pt x="11445" y="0"/>
                    <a:pt x="11750" y="230"/>
                    <a:pt x="11750" y="511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36" name="Shape"/>
            <p:cNvSpPr/>
            <p:nvPr/>
          </p:nvSpPr>
          <p:spPr>
            <a:xfrm>
              <a:off x="2830854" y="5276851"/>
              <a:ext cx="2680108" cy="7587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1EB32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37" name="Shape"/>
            <p:cNvSpPr/>
            <p:nvPr/>
          </p:nvSpPr>
          <p:spPr>
            <a:xfrm>
              <a:off x="4171148" y="5650089"/>
              <a:ext cx="1340054" cy="2686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3057"/>
                  </a:lnTo>
                  <a:lnTo>
                    <a:pt x="0" y="21600"/>
                  </a:lnTo>
                  <a:lnTo>
                    <a:pt x="21600" y="1855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1EB32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38" name="Shape"/>
            <p:cNvSpPr/>
            <p:nvPr/>
          </p:nvSpPr>
          <p:spPr>
            <a:xfrm>
              <a:off x="2831095" y="5655901"/>
              <a:ext cx="1340054" cy="2680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8543"/>
                  </a:lnTo>
                  <a:lnTo>
                    <a:pt x="21600" y="21600"/>
                  </a:lnTo>
                  <a:lnTo>
                    <a:pt x="21600" y="3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9127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39" name="Shape"/>
            <p:cNvSpPr/>
            <p:nvPr/>
          </p:nvSpPr>
          <p:spPr>
            <a:xfrm>
              <a:off x="4171148" y="7923345"/>
              <a:ext cx="1340054" cy="3107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643"/>
                  </a:lnTo>
                  <a:lnTo>
                    <a:pt x="0" y="21600"/>
                  </a:lnTo>
                  <a:lnTo>
                    <a:pt x="21600" y="1896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1EB32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0" name="Shape"/>
            <p:cNvSpPr/>
            <p:nvPr/>
          </p:nvSpPr>
          <p:spPr>
            <a:xfrm>
              <a:off x="2831095" y="7923345"/>
              <a:ext cx="1340054" cy="30958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8953"/>
                  </a:lnTo>
                  <a:lnTo>
                    <a:pt x="21600" y="21600"/>
                  </a:lnTo>
                  <a:lnTo>
                    <a:pt x="21600" y="26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99127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1" name="Circle"/>
            <p:cNvSpPr/>
            <p:nvPr/>
          </p:nvSpPr>
          <p:spPr>
            <a:xfrm>
              <a:off x="3425927" y="4372417"/>
              <a:ext cx="1490203" cy="1490202"/>
            </a:xfrm>
            <a:prstGeom prst="ellipse">
              <a:avLst/>
            </a:prstGeom>
            <a:solidFill>
              <a:srgbClr val="199127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2" name="Shape"/>
            <p:cNvSpPr/>
            <p:nvPr/>
          </p:nvSpPr>
          <p:spPr>
            <a:xfrm>
              <a:off x="4376801" y="6780069"/>
              <a:ext cx="2682082" cy="759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62E675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3" name="Shape"/>
            <p:cNvSpPr/>
            <p:nvPr/>
          </p:nvSpPr>
          <p:spPr>
            <a:xfrm>
              <a:off x="5718082" y="7159397"/>
              <a:ext cx="1341042" cy="26829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3064"/>
                  </a:lnTo>
                  <a:lnTo>
                    <a:pt x="0" y="21600"/>
                  </a:lnTo>
                  <a:lnTo>
                    <a:pt x="21600" y="1854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2E675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4" name="Shape"/>
            <p:cNvSpPr/>
            <p:nvPr/>
          </p:nvSpPr>
          <p:spPr>
            <a:xfrm>
              <a:off x="4377041" y="7159397"/>
              <a:ext cx="1341042" cy="26829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8543"/>
                  </a:lnTo>
                  <a:lnTo>
                    <a:pt x="21600" y="21600"/>
                  </a:lnTo>
                  <a:lnTo>
                    <a:pt x="21600" y="3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EB55C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5" name="Shape"/>
            <p:cNvSpPr/>
            <p:nvPr/>
          </p:nvSpPr>
          <p:spPr>
            <a:xfrm>
              <a:off x="5718083" y="7542300"/>
              <a:ext cx="1341042" cy="3915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099"/>
                  </a:lnTo>
                  <a:lnTo>
                    <a:pt x="0" y="21600"/>
                  </a:lnTo>
                  <a:lnTo>
                    <a:pt x="21600" y="1950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62E675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6" name="Shape"/>
            <p:cNvSpPr/>
            <p:nvPr/>
          </p:nvSpPr>
          <p:spPr>
            <a:xfrm>
              <a:off x="4377042" y="7542300"/>
              <a:ext cx="1341042" cy="3919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9508"/>
                  </a:lnTo>
                  <a:lnTo>
                    <a:pt x="21600" y="21600"/>
                  </a:lnTo>
                  <a:lnTo>
                    <a:pt x="21600" y="20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EB55C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7" name="Circle"/>
            <p:cNvSpPr/>
            <p:nvPr/>
          </p:nvSpPr>
          <p:spPr>
            <a:xfrm>
              <a:off x="4971874" y="5867987"/>
              <a:ext cx="1490202" cy="1490202"/>
            </a:xfrm>
            <a:prstGeom prst="ellipse">
              <a:avLst/>
            </a:prstGeom>
            <a:solidFill>
              <a:srgbClr val="4EB55C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8" name="Shape"/>
            <p:cNvSpPr/>
            <p:nvPr/>
          </p:nvSpPr>
          <p:spPr>
            <a:xfrm>
              <a:off x="5922746" y="8249024"/>
              <a:ext cx="2682084" cy="759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21600"/>
                  </a:lnTo>
                  <a:lnTo>
                    <a:pt x="21600" y="108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A5F1AC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49" name="Shape"/>
            <p:cNvSpPr/>
            <p:nvPr/>
          </p:nvSpPr>
          <p:spPr>
            <a:xfrm>
              <a:off x="7264028" y="8620901"/>
              <a:ext cx="1341042" cy="3275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510"/>
                  </a:lnTo>
                  <a:lnTo>
                    <a:pt x="0" y="21600"/>
                  </a:lnTo>
                  <a:lnTo>
                    <a:pt x="21600" y="19096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A5F1AC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50" name="Shape"/>
            <p:cNvSpPr/>
            <p:nvPr/>
          </p:nvSpPr>
          <p:spPr>
            <a:xfrm>
              <a:off x="5922987" y="8628352"/>
              <a:ext cx="1341042" cy="3269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9091"/>
                  </a:lnTo>
                  <a:lnTo>
                    <a:pt x="21600" y="21600"/>
                  </a:lnTo>
                  <a:lnTo>
                    <a:pt x="21600" y="25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0D297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51" name="Circle"/>
            <p:cNvSpPr/>
            <p:nvPr/>
          </p:nvSpPr>
          <p:spPr>
            <a:xfrm>
              <a:off x="6518807" y="7363557"/>
              <a:ext cx="1490203" cy="1490202"/>
            </a:xfrm>
            <a:prstGeom prst="ellipse">
              <a:avLst/>
            </a:prstGeom>
            <a:solidFill>
              <a:srgbClr val="90D297"/>
            </a:solidFill>
            <a:ln w="12700">
              <a:miter lim="400000"/>
            </a:ln>
          </p:spPr>
          <p:txBody>
            <a:bodyPr lIns="0" tIns="0" rIns="0" bIns="0"/>
            <a:lstStyle/>
            <a:p>
              <a:pPr defTabSz="457200">
                <a:lnSpc>
                  <a:spcPct val="80000"/>
                </a:lnSpc>
                <a:spcBef>
                  <a:spcPts val="5500"/>
                </a:spcBef>
                <a:defRPr sz="5000" b="0">
                  <a:solidFill>
                    <a:srgbClr val="333333"/>
                  </a:solidFill>
                  <a:latin typeface="Helvetica Neue Thin"/>
                  <a:ea typeface="Helvetica Neue Thin"/>
                  <a:cs typeface="Helvetica Neue Thin"/>
                  <a:sym typeface="Helvetica Neue Thin"/>
                </a:defRPr>
              </a:pPr>
              <a:endParaRPr/>
            </a:p>
          </p:txBody>
        </p:sp>
        <p:sp>
          <p:nvSpPr>
            <p:cNvPr id="52" name="Shape"/>
            <p:cNvSpPr/>
            <p:nvPr/>
          </p:nvSpPr>
          <p:spPr>
            <a:xfrm>
              <a:off x="6831629" y="7808597"/>
              <a:ext cx="753289" cy="550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06" y="10800"/>
                  </a:moveTo>
                  <a:cubicBezTo>
                    <a:pt x="15972" y="10800"/>
                    <a:pt x="17653" y="8350"/>
                    <a:pt x="17653" y="5400"/>
                  </a:cubicBezTo>
                  <a:cubicBezTo>
                    <a:pt x="17653" y="2450"/>
                    <a:pt x="15862" y="0"/>
                    <a:pt x="13706" y="0"/>
                  </a:cubicBezTo>
                  <a:cubicBezTo>
                    <a:pt x="11549" y="0"/>
                    <a:pt x="9758" y="2450"/>
                    <a:pt x="9758" y="5400"/>
                  </a:cubicBezTo>
                  <a:cubicBezTo>
                    <a:pt x="9758" y="8350"/>
                    <a:pt x="11622" y="10800"/>
                    <a:pt x="13706" y="10800"/>
                  </a:cubicBezTo>
                  <a:close/>
                  <a:moveTo>
                    <a:pt x="4861" y="8000"/>
                  </a:moveTo>
                  <a:lnTo>
                    <a:pt x="4861" y="4100"/>
                  </a:lnTo>
                  <a:lnTo>
                    <a:pt x="2997" y="4100"/>
                  </a:lnTo>
                  <a:lnTo>
                    <a:pt x="2997" y="8000"/>
                  </a:lnTo>
                  <a:lnTo>
                    <a:pt x="0" y="8000"/>
                  </a:lnTo>
                  <a:lnTo>
                    <a:pt x="0" y="10800"/>
                  </a:lnTo>
                  <a:lnTo>
                    <a:pt x="2997" y="10800"/>
                  </a:lnTo>
                  <a:lnTo>
                    <a:pt x="2997" y="14650"/>
                  </a:lnTo>
                  <a:lnTo>
                    <a:pt x="4861" y="14650"/>
                  </a:lnTo>
                  <a:lnTo>
                    <a:pt x="4861" y="10800"/>
                  </a:lnTo>
                  <a:lnTo>
                    <a:pt x="7894" y="10800"/>
                  </a:lnTo>
                  <a:lnTo>
                    <a:pt x="7894" y="8000"/>
                  </a:lnTo>
                  <a:lnTo>
                    <a:pt x="4861" y="8000"/>
                  </a:lnTo>
                  <a:close/>
                  <a:moveTo>
                    <a:pt x="13706" y="13350"/>
                  </a:moveTo>
                  <a:cubicBezTo>
                    <a:pt x="11074" y="13350"/>
                    <a:pt x="5811" y="15150"/>
                    <a:pt x="5811" y="18750"/>
                  </a:cubicBezTo>
                  <a:lnTo>
                    <a:pt x="5811" y="21600"/>
                  </a:lnTo>
                  <a:lnTo>
                    <a:pt x="21600" y="21600"/>
                  </a:lnTo>
                  <a:lnTo>
                    <a:pt x="21600" y="18750"/>
                  </a:lnTo>
                  <a:cubicBezTo>
                    <a:pt x="21600" y="15150"/>
                    <a:pt x="16337" y="13350"/>
                    <a:pt x="13706" y="1335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45719" rIns="45719" anchor="ctr"/>
            <a:lstStyle/>
            <a:p>
              <a:pPr algn="l" defTabSz="914400">
                <a:defRPr sz="1800" b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53" name="Video"/>
            <p:cNvSpPr/>
            <p:nvPr/>
          </p:nvSpPr>
          <p:spPr>
            <a:xfrm>
              <a:off x="5349345" y="6386609"/>
              <a:ext cx="753289" cy="421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6" y="0"/>
                  </a:moveTo>
                  <a:cubicBezTo>
                    <a:pt x="623" y="0"/>
                    <a:pt x="0" y="1113"/>
                    <a:pt x="0" y="2475"/>
                  </a:cubicBezTo>
                  <a:lnTo>
                    <a:pt x="0" y="19125"/>
                  </a:lnTo>
                  <a:cubicBezTo>
                    <a:pt x="0" y="20487"/>
                    <a:pt x="623" y="21600"/>
                    <a:pt x="1386" y="21600"/>
                  </a:cubicBezTo>
                  <a:lnTo>
                    <a:pt x="15853" y="21600"/>
                  </a:lnTo>
                  <a:cubicBezTo>
                    <a:pt x="16616" y="21600"/>
                    <a:pt x="17239" y="20487"/>
                    <a:pt x="17239" y="19125"/>
                  </a:cubicBezTo>
                  <a:lnTo>
                    <a:pt x="17239" y="15008"/>
                  </a:lnTo>
                  <a:cubicBezTo>
                    <a:pt x="17501" y="15278"/>
                    <a:pt x="17778" y="15564"/>
                    <a:pt x="17979" y="15771"/>
                  </a:cubicBezTo>
                  <a:lnTo>
                    <a:pt x="21000" y="18884"/>
                  </a:lnTo>
                  <a:cubicBezTo>
                    <a:pt x="21330" y="19224"/>
                    <a:pt x="21600" y="18948"/>
                    <a:pt x="21600" y="18268"/>
                  </a:cubicBezTo>
                  <a:lnTo>
                    <a:pt x="21600" y="12039"/>
                  </a:lnTo>
                  <a:cubicBezTo>
                    <a:pt x="21600" y="11358"/>
                    <a:pt x="21600" y="10242"/>
                    <a:pt x="21600" y="9561"/>
                  </a:cubicBezTo>
                  <a:lnTo>
                    <a:pt x="21600" y="3332"/>
                  </a:lnTo>
                  <a:cubicBezTo>
                    <a:pt x="21600" y="2652"/>
                    <a:pt x="21330" y="2376"/>
                    <a:pt x="21000" y="2716"/>
                  </a:cubicBezTo>
                  <a:lnTo>
                    <a:pt x="17979" y="5829"/>
                  </a:lnTo>
                  <a:cubicBezTo>
                    <a:pt x="17778" y="6036"/>
                    <a:pt x="17500" y="6322"/>
                    <a:pt x="17239" y="6592"/>
                  </a:cubicBezTo>
                  <a:lnTo>
                    <a:pt x="17239" y="2475"/>
                  </a:lnTo>
                  <a:cubicBezTo>
                    <a:pt x="17239" y="1113"/>
                    <a:pt x="16616" y="0"/>
                    <a:pt x="15853" y="0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54" name="Ballot"/>
            <p:cNvSpPr/>
            <p:nvPr/>
          </p:nvSpPr>
          <p:spPr>
            <a:xfrm>
              <a:off x="3886696" y="4738963"/>
              <a:ext cx="568424" cy="757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2342"/>
                  </a:lnTo>
                  <a:lnTo>
                    <a:pt x="18478" y="0"/>
                  </a:lnTo>
                  <a:lnTo>
                    <a:pt x="0" y="0"/>
                  </a:lnTo>
                  <a:close/>
                  <a:moveTo>
                    <a:pt x="2780" y="2106"/>
                  </a:moveTo>
                  <a:lnTo>
                    <a:pt x="15405" y="2106"/>
                  </a:lnTo>
                  <a:lnTo>
                    <a:pt x="15405" y="4226"/>
                  </a:lnTo>
                  <a:lnTo>
                    <a:pt x="2780" y="4226"/>
                  </a:lnTo>
                  <a:lnTo>
                    <a:pt x="2780" y="2106"/>
                  </a:lnTo>
                  <a:close/>
                  <a:moveTo>
                    <a:pt x="17628" y="2106"/>
                  </a:moveTo>
                  <a:cubicBezTo>
                    <a:pt x="18408" y="2106"/>
                    <a:pt x="19040" y="2581"/>
                    <a:pt x="19040" y="3166"/>
                  </a:cubicBezTo>
                  <a:cubicBezTo>
                    <a:pt x="19040" y="3751"/>
                    <a:pt x="18408" y="4226"/>
                    <a:pt x="17628" y="4226"/>
                  </a:cubicBezTo>
                  <a:cubicBezTo>
                    <a:pt x="16849" y="4226"/>
                    <a:pt x="16217" y="3751"/>
                    <a:pt x="16217" y="3166"/>
                  </a:cubicBezTo>
                  <a:cubicBezTo>
                    <a:pt x="16217" y="2581"/>
                    <a:pt x="16849" y="2106"/>
                    <a:pt x="17628" y="2106"/>
                  </a:cubicBezTo>
                  <a:close/>
                  <a:moveTo>
                    <a:pt x="2780" y="5160"/>
                  </a:moveTo>
                  <a:lnTo>
                    <a:pt x="15405" y="5160"/>
                  </a:lnTo>
                  <a:lnTo>
                    <a:pt x="15405" y="7278"/>
                  </a:lnTo>
                  <a:lnTo>
                    <a:pt x="2780" y="7278"/>
                  </a:lnTo>
                  <a:lnTo>
                    <a:pt x="2780" y="5160"/>
                  </a:lnTo>
                  <a:close/>
                  <a:moveTo>
                    <a:pt x="17628" y="5160"/>
                  </a:moveTo>
                  <a:cubicBezTo>
                    <a:pt x="18408" y="5160"/>
                    <a:pt x="19040" y="5635"/>
                    <a:pt x="19040" y="6220"/>
                  </a:cubicBezTo>
                  <a:cubicBezTo>
                    <a:pt x="19040" y="6805"/>
                    <a:pt x="18408" y="7278"/>
                    <a:pt x="17628" y="7278"/>
                  </a:cubicBezTo>
                  <a:cubicBezTo>
                    <a:pt x="16849" y="7278"/>
                    <a:pt x="16217" y="6805"/>
                    <a:pt x="16217" y="6220"/>
                  </a:cubicBezTo>
                  <a:cubicBezTo>
                    <a:pt x="16217" y="5635"/>
                    <a:pt x="16849" y="5160"/>
                    <a:pt x="17628" y="5160"/>
                  </a:cubicBezTo>
                  <a:close/>
                  <a:moveTo>
                    <a:pt x="2780" y="8213"/>
                  </a:moveTo>
                  <a:lnTo>
                    <a:pt x="15405" y="8213"/>
                  </a:lnTo>
                  <a:lnTo>
                    <a:pt x="15405" y="10333"/>
                  </a:lnTo>
                  <a:lnTo>
                    <a:pt x="2780" y="10333"/>
                  </a:lnTo>
                  <a:lnTo>
                    <a:pt x="2780" y="8213"/>
                  </a:lnTo>
                  <a:close/>
                  <a:moveTo>
                    <a:pt x="17628" y="8213"/>
                  </a:moveTo>
                  <a:cubicBezTo>
                    <a:pt x="18408" y="8213"/>
                    <a:pt x="19040" y="8688"/>
                    <a:pt x="19040" y="9273"/>
                  </a:cubicBezTo>
                  <a:cubicBezTo>
                    <a:pt x="19040" y="9858"/>
                    <a:pt x="18408" y="10333"/>
                    <a:pt x="17628" y="10333"/>
                  </a:cubicBezTo>
                  <a:cubicBezTo>
                    <a:pt x="16849" y="10333"/>
                    <a:pt x="16217" y="9858"/>
                    <a:pt x="16217" y="9273"/>
                  </a:cubicBezTo>
                  <a:cubicBezTo>
                    <a:pt x="16217" y="8688"/>
                    <a:pt x="16849" y="8213"/>
                    <a:pt x="17628" y="8213"/>
                  </a:cubicBezTo>
                  <a:close/>
                  <a:moveTo>
                    <a:pt x="18404" y="8667"/>
                  </a:moveTo>
                  <a:cubicBezTo>
                    <a:pt x="18338" y="8670"/>
                    <a:pt x="18273" y="8694"/>
                    <a:pt x="18226" y="8735"/>
                  </a:cubicBezTo>
                  <a:lnTo>
                    <a:pt x="17325" y="9511"/>
                  </a:lnTo>
                  <a:lnTo>
                    <a:pt x="17026" y="9271"/>
                  </a:lnTo>
                  <a:cubicBezTo>
                    <a:pt x="16928" y="9193"/>
                    <a:pt x="16764" y="9189"/>
                    <a:pt x="16660" y="9263"/>
                  </a:cubicBezTo>
                  <a:cubicBezTo>
                    <a:pt x="16555" y="9336"/>
                    <a:pt x="16548" y="9459"/>
                    <a:pt x="16646" y="9538"/>
                  </a:cubicBezTo>
                  <a:lnTo>
                    <a:pt x="17143" y="9934"/>
                  </a:lnTo>
                  <a:cubicBezTo>
                    <a:pt x="17192" y="9974"/>
                    <a:pt x="17260" y="9997"/>
                    <a:pt x="17332" y="9997"/>
                  </a:cubicBezTo>
                  <a:cubicBezTo>
                    <a:pt x="17333" y="9997"/>
                    <a:pt x="17337" y="9997"/>
                    <a:pt x="17338" y="9997"/>
                  </a:cubicBezTo>
                  <a:cubicBezTo>
                    <a:pt x="17412" y="9996"/>
                    <a:pt x="17479" y="9971"/>
                    <a:pt x="17527" y="9929"/>
                  </a:cubicBezTo>
                  <a:lnTo>
                    <a:pt x="18617" y="8989"/>
                  </a:lnTo>
                  <a:cubicBezTo>
                    <a:pt x="18711" y="8908"/>
                    <a:pt x="18701" y="8785"/>
                    <a:pt x="18593" y="8714"/>
                  </a:cubicBezTo>
                  <a:cubicBezTo>
                    <a:pt x="18539" y="8679"/>
                    <a:pt x="18470" y="8664"/>
                    <a:pt x="18404" y="8667"/>
                  </a:cubicBezTo>
                  <a:close/>
                  <a:moveTo>
                    <a:pt x="2780" y="11266"/>
                  </a:moveTo>
                  <a:lnTo>
                    <a:pt x="15405" y="11266"/>
                  </a:lnTo>
                  <a:lnTo>
                    <a:pt x="15405" y="13385"/>
                  </a:lnTo>
                  <a:lnTo>
                    <a:pt x="2780" y="13385"/>
                  </a:lnTo>
                  <a:lnTo>
                    <a:pt x="2780" y="11266"/>
                  </a:lnTo>
                  <a:close/>
                  <a:moveTo>
                    <a:pt x="17628" y="11266"/>
                  </a:moveTo>
                  <a:cubicBezTo>
                    <a:pt x="18408" y="11266"/>
                    <a:pt x="19040" y="11740"/>
                    <a:pt x="19040" y="12325"/>
                  </a:cubicBezTo>
                  <a:cubicBezTo>
                    <a:pt x="19040" y="12911"/>
                    <a:pt x="18408" y="13385"/>
                    <a:pt x="17628" y="13385"/>
                  </a:cubicBezTo>
                  <a:cubicBezTo>
                    <a:pt x="16849" y="13385"/>
                    <a:pt x="16217" y="12911"/>
                    <a:pt x="16217" y="12325"/>
                  </a:cubicBezTo>
                  <a:cubicBezTo>
                    <a:pt x="16217" y="11740"/>
                    <a:pt x="16849" y="11266"/>
                    <a:pt x="17628" y="11266"/>
                  </a:cubicBezTo>
                  <a:close/>
                  <a:moveTo>
                    <a:pt x="2780" y="14320"/>
                  </a:moveTo>
                  <a:lnTo>
                    <a:pt x="15405" y="14320"/>
                  </a:lnTo>
                  <a:lnTo>
                    <a:pt x="15405" y="16440"/>
                  </a:lnTo>
                  <a:lnTo>
                    <a:pt x="2780" y="16440"/>
                  </a:lnTo>
                  <a:lnTo>
                    <a:pt x="2780" y="14320"/>
                  </a:lnTo>
                  <a:close/>
                  <a:moveTo>
                    <a:pt x="17628" y="14320"/>
                  </a:moveTo>
                  <a:cubicBezTo>
                    <a:pt x="18408" y="14320"/>
                    <a:pt x="19040" y="14795"/>
                    <a:pt x="19040" y="15380"/>
                  </a:cubicBezTo>
                  <a:cubicBezTo>
                    <a:pt x="19040" y="15965"/>
                    <a:pt x="18408" y="16440"/>
                    <a:pt x="17628" y="16440"/>
                  </a:cubicBezTo>
                  <a:cubicBezTo>
                    <a:pt x="16849" y="16440"/>
                    <a:pt x="16217" y="15965"/>
                    <a:pt x="16217" y="15380"/>
                  </a:cubicBezTo>
                  <a:cubicBezTo>
                    <a:pt x="16217" y="14795"/>
                    <a:pt x="16849" y="14320"/>
                    <a:pt x="17628" y="14320"/>
                  </a:cubicBezTo>
                  <a:close/>
                  <a:moveTo>
                    <a:pt x="2780" y="17373"/>
                  </a:moveTo>
                  <a:lnTo>
                    <a:pt x="15405" y="17373"/>
                  </a:lnTo>
                  <a:lnTo>
                    <a:pt x="15405" y="19492"/>
                  </a:lnTo>
                  <a:lnTo>
                    <a:pt x="2780" y="19492"/>
                  </a:lnTo>
                  <a:lnTo>
                    <a:pt x="2780" y="17373"/>
                  </a:lnTo>
                  <a:close/>
                  <a:moveTo>
                    <a:pt x="17628" y="17373"/>
                  </a:moveTo>
                  <a:cubicBezTo>
                    <a:pt x="18408" y="17373"/>
                    <a:pt x="19040" y="17847"/>
                    <a:pt x="19040" y="18433"/>
                  </a:cubicBezTo>
                  <a:cubicBezTo>
                    <a:pt x="19040" y="19018"/>
                    <a:pt x="18408" y="19492"/>
                    <a:pt x="17628" y="19492"/>
                  </a:cubicBezTo>
                  <a:cubicBezTo>
                    <a:pt x="16849" y="19492"/>
                    <a:pt x="16217" y="19018"/>
                    <a:pt x="16217" y="18433"/>
                  </a:cubicBezTo>
                  <a:cubicBezTo>
                    <a:pt x="16217" y="17847"/>
                    <a:pt x="16849" y="17373"/>
                    <a:pt x="17628" y="17373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50800" tIns="50800" rIns="50800" bIns="50800" anchor="ctr"/>
            <a:lstStyle/>
            <a:p>
              <a:pPr>
                <a:defRPr sz="3200" b="0"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</p:grpSp>
      <p:sp>
        <p:nvSpPr>
          <p:cNvPr id="55" name="Rectangle 54"/>
          <p:cNvSpPr/>
          <p:nvPr/>
        </p:nvSpPr>
        <p:spPr>
          <a:xfrm>
            <a:off x="-479802" y="1487369"/>
            <a:ext cx="1219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defTabSz="914400">
              <a:lnSpc>
                <a:spcPct val="90000"/>
              </a:lnSpc>
              <a:defRPr sz="10000" b="0" cap="all">
                <a:latin typeface="Roboto Bold Condensed"/>
                <a:ea typeface="Roboto Bold Condensed"/>
                <a:cs typeface="Roboto Bold Condensed"/>
                <a:sym typeface="Roboto Bold Condensed"/>
              </a:defRPr>
            </a:pPr>
            <a:r>
              <a:rPr lang="da-DK" sz="6000" b="0" cap="all" dirty="0">
                <a:sym typeface="Roboto Bold Condensed"/>
              </a:rPr>
              <a:t> </a:t>
            </a:r>
          </a:p>
          <a:p>
            <a:pPr algn="r" defTabSz="914400">
              <a:lnSpc>
                <a:spcPct val="90000"/>
              </a:lnSpc>
              <a:defRPr sz="10000" b="0" cap="all">
                <a:latin typeface="Roboto Bold Condensed"/>
                <a:ea typeface="Roboto Bold Condensed"/>
                <a:cs typeface="Roboto Bold Condensed"/>
                <a:sym typeface="Roboto Bold Condensed"/>
              </a:defRPr>
            </a:pPr>
            <a:r>
              <a:rPr lang="da-DK" sz="6000" dirty="0">
                <a:solidFill>
                  <a:srgbClr val="000000"/>
                </a:solidFill>
                <a:highlight>
                  <a:srgbClr val="008000"/>
                </a:highlight>
              </a:rPr>
              <a:t>EXECUTIVE SUMMARY </a:t>
            </a:r>
            <a:endParaRPr lang="da-DK" sz="6000" dirty="0"/>
          </a:p>
        </p:txBody>
      </p:sp>
      <p:sp>
        <p:nvSpPr>
          <p:cNvPr id="59" name="The (DK) market today"/>
          <p:cNvSpPr txBox="1"/>
          <p:nvPr/>
        </p:nvSpPr>
        <p:spPr>
          <a:xfrm>
            <a:off x="21772067" y="12759841"/>
            <a:ext cx="2103917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2500" b="0">
                <a:latin typeface="Roboto Regular"/>
                <a:ea typeface="Roboto Regular"/>
                <a:cs typeface="Roboto Regular"/>
                <a:sym typeface="Roboto Regular"/>
              </a:defRPr>
            </a:lvl1pPr>
          </a:lstStyle>
          <a:p>
            <a:r>
              <a:rPr lang="da-DK" dirty="0"/>
              <a:t>Curated experience</a:t>
            </a:r>
          </a:p>
        </p:txBody>
      </p:sp>
      <p:grpSp>
        <p:nvGrpSpPr>
          <p:cNvPr id="60" name="Group 59"/>
          <p:cNvGrpSpPr/>
          <p:nvPr/>
        </p:nvGrpSpPr>
        <p:grpSpPr>
          <a:xfrm>
            <a:off x="87212" y="7653667"/>
            <a:ext cx="18706820" cy="5919477"/>
            <a:chOff x="667128" y="3445532"/>
            <a:chExt cx="21262964" cy="7986191"/>
          </a:xfrm>
        </p:grpSpPr>
        <p:graphicFrame>
          <p:nvGraphicFramePr>
            <p:cNvPr id="61" name="2 Axis Chart"/>
            <p:cNvGraphicFramePr/>
            <p:nvPr>
              <p:extLst>
                <p:ext uri="{D42A27DB-BD31-4B8C-83A1-F6EECF244321}">
                  <p14:modId xmlns:p14="http://schemas.microsoft.com/office/powerpoint/2010/main" val="3429423319"/>
                </p:ext>
              </p:extLst>
            </p:nvPr>
          </p:nvGraphicFramePr>
          <p:xfrm>
            <a:off x="667128" y="4453276"/>
            <a:ext cx="21262964" cy="697844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grpSp>
          <p:nvGrpSpPr>
            <p:cNvPr id="62" name="Group 61"/>
            <p:cNvGrpSpPr/>
            <p:nvPr/>
          </p:nvGrpSpPr>
          <p:grpSpPr>
            <a:xfrm>
              <a:off x="1273955" y="3445532"/>
              <a:ext cx="20527712" cy="6898660"/>
              <a:chOff x="1273955" y="3445532"/>
              <a:chExt cx="20527712" cy="6898660"/>
            </a:xfrm>
          </p:grpSpPr>
          <p:sp>
            <p:nvSpPr>
              <p:cNvPr id="64" name="6,000,000"/>
              <p:cNvSpPr txBox="1"/>
              <p:nvPr/>
            </p:nvSpPr>
            <p:spPr>
              <a:xfrm>
                <a:off x="1273956" y="4097621"/>
                <a:ext cx="2057085" cy="7612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>
                <a:lvl1pPr>
                  <a:defRPr b="0">
                    <a:latin typeface="Roboto Bold"/>
                    <a:ea typeface="Roboto Bold"/>
                    <a:cs typeface="Roboto Bold"/>
                    <a:sym typeface="Roboto Bold"/>
                  </a:defRPr>
                </a:lvl1pPr>
              </a:lstStyle>
              <a:p>
                <a:r>
                  <a:rPr u="sng"/>
                  <a:t>6</a:t>
                </a:r>
                <a:r>
                  <a:rPr lang="da-DK" u="sng"/>
                  <a:t>.</a:t>
                </a:r>
                <a:r>
                  <a:rPr u="sng"/>
                  <a:t>000</a:t>
                </a:r>
                <a:r>
                  <a:rPr lang="da-DK" u="sng"/>
                  <a:t>.</a:t>
                </a:r>
                <a:r>
                  <a:rPr u="sng"/>
                  <a:t>000</a:t>
                </a:r>
              </a:p>
            </p:txBody>
          </p:sp>
          <p:sp>
            <p:nvSpPr>
              <p:cNvPr id="65" name="7,200,000"/>
              <p:cNvSpPr txBox="1"/>
              <p:nvPr/>
            </p:nvSpPr>
            <p:spPr>
              <a:xfrm>
                <a:off x="6747429" y="4097621"/>
                <a:ext cx="2057085" cy="7612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>
                <a:lvl1pPr>
                  <a:defRPr b="0">
                    <a:latin typeface="Roboto Bold"/>
                    <a:ea typeface="Roboto Bold"/>
                    <a:cs typeface="Roboto Bold"/>
                    <a:sym typeface="Roboto Bold"/>
                  </a:defRPr>
                </a:lvl1pPr>
              </a:lstStyle>
              <a:p>
                <a:r>
                  <a:rPr u="sng"/>
                  <a:t>7</a:t>
                </a:r>
                <a:r>
                  <a:rPr lang="da-DK" u="sng"/>
                  <a:t>.</a:t>
                </a:r>
                <a:r>
                  <a:rPr u="sng"/>
                  <a:t>200</a:t>
                </a:r>
                <a:r>
                  <a:rPr lang="da-DK" u="sng"/>
                  <a:t>.</a:t>
                </a:r>
                <a:r>
                  <a:rPr u="sng"/>
                  <a:t>000</a:t>
                </a:r>
              </a:p>
            </p:txBody>
          </p:sp>
          <p:sp>
            <p:nvSpPr>
              <p:cNvPr id="66" name="12,000,000"/>
              <p:cNvSpPr txBox="1"/>
              <p:nvPr/>
            </p:nvSpPr>
            <p:spPr>
              <a:xfrm>
                <a:off x="12246270" y="4097621"/>
                <a:ext cx="2299416" cy="7612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>
                <a:lvl1pPr>
                  <a:defRPr b="0">
                    <a:latin typeface="Roboto Bold"/>
                    <a:ea typeface="Roboto Bold"/>
                    <a:cs typeface="Roboto Bold"/>
                    <a:sym typeface="Roboto Bold"/>
                  </a:defRPr>
                </a:lvl1pPr>
              </a:lstStyle>
              <a:p>
                <a:r>
                  <a:rPr lang="da-DK" u="sng"/>
                  <a:t>14.400.</a:t>
                </a:r>
                <a:r>
                  <a:rPr u="sng"/>
                  <a:t>000</a:t>
                </a:r>
              </a:p>
            </p:txBody>
          </p:sp>
          <p:sp>
            <p:nvSpPr>
              <p:cNvPr id="67" name="Valuation:"/>
              <p:cNvSpPr txBox="1"/>
              <p:nvPr/>
            </p:nvSpPr>
            <p:spPr>
              <a:xfrm>
                <a:off x="1273955" y="3445532"/>
                <a:ext cx="2057085" cy="7612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>
                <a:lvl1pPr algn="l">
                  <a:defRPr b="0">
                    <a:latin typeface="Roboto Regular"/>
                    <a:ea typeface="Roboto Regular"/>
                    <a:cs typeface="Roboto Regular"/>
                    <a:sym typeface="Roboto Regular"/>
                  </a:defRPr>
                </a:lvl1pPr>
              </a:lstStyle>
              <a:p>
                <a:r>
                  <a:rPr u="sng" dirty="0"/>
                  <a:t>Valuation:</a:t>
                </a:r>
              </a:p>
            </p:txBody>
          </p:sp>
          <p:sp>
            <p:nvSpPr>
              <p:cNvPr id="68" name="Male"/>
              <p:cNvSpPr/>
              <p:nvPr/>
            </p:nvSpPr>
            <p:spPr>
              <a:xfrm>
                <a:off x="1359114" y="9694933"/>
                <a:ext cx="240616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69" name="Male"/>
              <p:cNvSpPr/>
              <p:nvPr/>
            </p:nvSpPr>
            <p:spPr>
              <a:xfrm>
                <a:off x="1615037" y="9694933"/>
                <a:ext cx="240616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70" name="Male"/>
              <p:cNvSpPr/>
              <p:nvPr/>
            </p:nvSpPr>
            <p:spPr>
              <a:xfrm>
                <a:off x="1870960" y="9694933"/>
                <a:ext cx="240616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71" name="Male"/>
              <p:cNvSpPr/>
              <p:nvPr/>
            </p:nvSpPr>
            <p:spPr>
              <a:xfrm>
                <a:off x="6936953" y="9694933"/>
                <a:ext cx="240616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72" name="Male"/>
              <p:cNvSpPr/>
              <p:nvPr/>
            </p:nvSpPr>
            <p:spPr>
              <a:xfrm>
                <a:off x="7192876" y="9694933"/>
                <a:ext cx="240616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73" name="Male"/>
              <p:cNvSpPr/>
              <p:nvPr/>
            </p:nvSpPr>
            <p:spPr>
              <a:xfrm>
                <a:off x="7448799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74" name="Planned Tech Developments"/>
              <p:cNvSpPr txBox="1"/>
              <p:nvPr/>
            </p:nvSpPr>
            <p:spPr>
              <a:xfrm>
                <a:off x="20043839" y="7330671"/>
                <a:ext cx="116683" cy="7612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>
                <a:lvl1pPr>
                  <a:defRPr b="0">
                    <a:latin typeface="Roboto Bold"/>
                    <a:ea typeface="Roboto Bold"/>
                    <a:cs typeface="Roboto Bold"/>
                    <a:sym typeface="Roboto Bold"/>
                  </a:defRPr>
                </a:lvl1pPr>
              </a:lstStyle>
              <a:p>
                <a:endParaRPr u="sng" dirty="0"/>
              </a:p>
            </p:txBody>
          </p:sp>
          <p:sp>
            <p:nvSpPr>
              <p:cNvPr id="75" name="Male"/>
              <p:cNvSpPr/>
              <p:nvPr/>
            </p:nvSpPr>
            <p:spPr>
              <a:xfrm>
                <a:off x="7704722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87E38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76" name="Male"/>
              <p:cNvSpPr/>
              <p:nvPr/>
            </p:nvSpPr>
            <p:spPr>
              <a:xfrm>
                <a:off x="7960645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87E38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77" name="Male"/>
              <p:cNvSpPr/>
              <p:nvPr/>
            </p:nvSpPr>
            <p:spPr>
              <a:xfrm>
                <a:off x="8216568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87E38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78" name="Male"/>
              <p:cNvSpPr/>
              <p:nvPr/>
            </p:nvSpPr>
            <p:spPr>
              <a:xfrm>
                <a:off x="8472491" y="9694933"/>
                <a:ext cx="240616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87E38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79" name="Male"/>
              <p:cNvSpPr/>
              <p:nvPr/>
            </p:nvSpPr>
            <p:spPr>
              <a:xfrm>
                <a:off x="8728414" y="9694933"/>
                <a:ext cx="240616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B6EFB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0" name="Male"/>
              <p:cNvSpPr/>
              <p:nvPr/>
            </p:nvSpPr>
            <p:spPr>
              <a:xfrm>
                <a:off x="8984337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B6EFB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1" name="Male"/>
              <p:cNvSpPr/>
              <p:nvPr/>
            </p:nvSpPr>
            <p:spPr>
              <a:xfrm>
                <a:off x="9240260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B6EFB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2" name="Male"/>
              <p:cNvSpPr/>
              <p:nvPr/>
            </p:nvSpPr>
            <p:spPr>
              <a:xfrm>
                <a:off x="12511447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3" name="Male"/>
              <p:cNvSpPr/>
              <p:nvPr/>
            </p:nvSpPr>
            <p:spPr>
              <a:xfrm>
                <a:off x="12767371" y="9694933"/>
                <a:ext cx="240616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4" name="Male"/>
              <p:cNvSpPr/>
              <p:nvPr/>
            </p:nvSpPr>
            <p:spPr>
              <a:xfrm>
                <a:off x="13023294" y="9694933"/>
                <a:ext cx="240616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5" name="Male"/>
              <p:cNvSpPr/>
              <p:nvPr/>
            </p:nvSpPr>
            <p:spPr>
              <a:xfrm>
                <a:off x="13279217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87E38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6" name="Male"/>
              <p:cNvSpPr/>
              <p:nvPr/>
            </p:nvSpPr>
            <p:spPr>
              <a:xfrm>
                <a:off x="13535139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87E38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7" name="Male"/>
              <p:cNvSpPr/>
              <p:nvPr/>
            </p:nvSpPr>
            <p:spPr>
              <a:xfrm>
                <a:off x="13791063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87E38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8" name="Male"/>
              <p:cNvSpPr/>
              <p:nvPr/>
            </p:nvSpPr>
            <p:spPr>
              <a:xfrm>
                <a:off x="14046985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87E38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89" name="Male"/>
              <p:cNvSpPr/>
              <p:nvPr/>
            </p:nvSpPr>
            <p:spPr>
              <a:xfrm>
                <a:off x="14558832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B6EFB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90" name="Male"/>
              <p:cNvSpPr/>
              <p:nvPr/>
            </p:nvSpPr>
            <p:spPr>
              <a:xfrm>
                <a:off x="14814754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B6EFB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91" name="Male"/>
              <p:cNvSpPr/>
              <p:nvPr/>
            </p:nvSpPr>
            <p:spPr>
              <a:xfrm>
                <a:off x="15070678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B6EFB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92" name="Male"/>
              <p:cNvSpPr/>
              <p:nvPr/>
            </p:nvSpPr>
            <p:spPr>
              <a:xfrm>
                <a:off x="14302909" y="9694933"/>
                <a:ext cx="240617" cy="6492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21600" extrusionOk="0">
                    <a:moveTo>
                      <a:pt x="10777" y="0"/>
                    </a:moveTo>
                    <a:cubicBezTo>
                      <a:pt x="9509" y="0"/>
                      <a:pt x="8239" y="180"/>
                      <a:pt x="7271" y="540"/>
                    </a:cubicBezTo>
                    <a:cubicBezTo>
                      <a:pt x="5335" y="1259"/>
                      <a:pt x="5335" y="2425"/>
                      <a:pt x="7271" y="3144"/>
                    </a:cubicBezTo>
                    <a:cubicBezTo>
                      <a:pt x="9206" y="3863"/>
                      <a:pt x="12348" y="3863"/>
                      <a:pt x="14284" y="3144"/>
                    </a:cubicBezTo>
                    <a:cubicBezTo>
                      <a:pt x="16220" y="2425"/>
                      <a:pt x="16220" y="1259"/>
                      <a:pt x="14284" y="540"/>
                    </a:cubicBezTo>
                    <a:cubicBezTo>
                      <a:pt x="13316" y="180"/>
                      <a:pt x="12046" y="0"/>
                      <a:pt x="10777" y="0"/>
                    </a:cubicBezTo>
                    <a:close/>
                    <a:moveTo>
                      <a:pt x="4845" y="4060"/>
                    </a:moveTo>
                    <a:cubicBezTo>
                      <a:pt x="2970" y="4060"/>
                      <a:pt x="1445" y="4331"/>
                      <a:pt x="907" y="4563"/>
                    </a:cubicBezTo>
                    <a:cubicBezTo>
                      <a:pt x="-23" y="4963"/>
                      <a:pt x="-21" y="5438"/>
                      <a:pt x="8" y="5606"/>
                    </a:cubicBezTo>
                    <a:lnTo>
                      <a:pt x="8" y="12393"/>
                    </a:lnTo>
                    <a:cubicBezTo>
                      <a:pt x="8" y="12733"/>
                      <a:pt x="732" y="13004"/>
                      <a:pt x="1648" y="13004"/>
                    </a:cubicBezTo>
                    <a:cubicBezTo>
                      <a:pt x="2563" y="13004"/>
                      <a:pt x="3292" y="12728"/>
                      <a:pt x="3292" y="12393"/>
                    </a:cubicBezTo>
                    <a:lnTo>
                      <a:pt x="3292" y="6777"/>
                    </a:lnTo>
                    <a:lnTo>
                      <a:pt x="4791" y="6777"/>
                    </a:lnTo>
                    <a:lnTo>
                      <a:pt x="4791" y="12641"/>
                    </a:lnTo>
                    <a:lnTo>
                      <a:pt x="4804" y="12641"/>
                    </a:lnTo>
                    <a:lnTo>
                      <a:pt x="4804" y="20628"/>
                    </a:lnTo>
                    <a:cubicBezTo>
                      <a:pt x="4804" y="21163"/>
                      <a:pt x="5982" y="21600"/>
                      <a:pt x="7421" y="21600"/>
                    </a:cubicBezTo>
                    <a:cubicBezTo>
                      <a:pt x="8860" y="21600"/>
                      <a:pt x="10037" y="21163"/>
                      <a:pt x="10037" y="20628"/>
                    </a:cubicBezTo>
                    <a:lnTo>
                      <a:pt x="10037" y="12641"/>
                    </a:lnTo>
                    <a:lnTo>
                      <a:pt x="10777" y="12641"/>
                    </a:lnTo>
                    <a:lnTo>
                      <a:pt x="11504" y="12641"/>
                    </a:lnTo>
                    <a:lnTo>
                      <a:pt x="11504" y="20628"/>
                    </a:lnTo>
                    <a:cubicBezTo>
                      <a:pt x="11504" y="21163"/>
                      <a:pt x="12682" y="21600"/>
                      <a:pt x="14121" y="21600"/>
                    </a:cubicBezTo>
                    <a:cubicBezTo>
                      <a:pt x="15559" y="21600"/>
                      <a:pt x="16737" y="21163"/>
                      <a:pt x="16737" y="20628"/>
                    </a:cubicBezTo>
                    <a:lnTo>
                      <a:pt x="16737" y="12636"/>
                    </a:lnTo>
                    <a:lnTo>
                      <a:pt x="16750" y="12636"/>
                    </a:lnTo>
                    <a:lnTo>
                      <a:pt x="16750" y="6772"/>
                    </a:lnTo>
                    <a:lnTo>
                      <a:pt x="18249" y="6772"/>
                    </a:lnTo>
                    <a:lnTo>
                      <a:pt x="18249" y="12388"/>
                    </a:lnTo>
                    <a:cubicBezTo>
                      <a:pt x="18249" y="12728"/>
                      <a:pt x="18973" y="12997"/>
                      <a:pt x="19889" y="12997"/>
                    </a:cubicBezTo>
                    <a:cubicBezTo>
                      <a:pt x="20805" y="12997"/>
                      <a:pt x="21533" y="12723"/>
                      <a:pt x="21533" y="12388"/>
                    </a:cubicBezTo>
                    <a:lnTo>
                      <a:pt x="21533" y="5606"/>
                    </a:lnTo>
                    <a:cubicBezTo>
                      <a:pt x="21577" y="5438"/>
                      <a:pt x="21564" y="4957"/>
                      <a:pt x="20634" y="4563"/>
                    </a:cubicBezTo>
                    <a:cubicBezTo>
                      <a:pt x="20096" y="4336"/>
                      <a:pt x="18566" y="4060"/>
                      <a:pt x="16691" y="4060"/>
                    </a:cubicBezTo>
                    <a:lnTo>
                      <a:pt x="10777" y="4060"/>
                    </a:lnTo>
                    <a:lnTo>
                      <a:pt x="4845" y="4060"/>
                    </a:lnTo>
                    <a:close/>
                  </a:path>
                </a:pathLst>
              </a:custGeom>
              <a:solidFill>
                <a:srgbClr val="87E38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93" name="Circle"/>
              <p:cNvSpPr/>
              <p:nvPr/>
            </p:nvSpPr>
            <p:spPr>
              <a:xfrm>
                <a:off x="17990193" y="8865490"/>
                <a:ext cx="741301" cy="741301"/>
              </a:xfrm>
              <a:prstGeom prst="ellipse">
                <a:avLst/>
              </a:prstGeom>
              <a:ln w="38100">
                <a:solidFill>
                  <a:srgbClr val="FFFFFF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94" name="Circle"/>
              <p:cNvSpPr/>
              <p:nvPr/>
            </p:nvSpPr>
            <p:spPr>
              <a:xfrm>
                <a:off x="20245181" y="8884540"/>
                <a:ext cx="741301" cy="741301"/>
              </a:xfrm>
              <a:prstGeom prst="ellipse">
                <a:avLst/>
              </a:prstGeom>
              <a:ln w="38100">
                <a:solidFill>
                  <a:srgbClr val="FFFFFF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95" name="Circle"/>
              <p:cNvSpPr/>
              <p:nvPr/>
            </p:nvSpPr>
            <p:spPr>
              <a:xfrm>
                <a:off x="19117687" y="8884540"/>
                <a:ext cx="741301" cy="741301"/>
              </a:xfrm>
              <a:prstGeom prst="ellipse">
                <a:avLst/>
              </a:prstGeom>
              <a:ln w="38100">
                <a:solidFill>
                  <a:srgbClr val="FFFFFF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grpSp>
            <p:nvGrpSpPr>
              <p:cNvPr id="96" name="Group"/>
              <p:cNvGrpSpPr/>
              <p:nvPr/>
            </p:nvGrpSpPr>
            <p:grpSpPr>
              <a:xfrm>
                <a:off x="19245070" y="9096440"/>
                <a:ext cx="486570" cy="417911"/>
                <a:chOff x="0" y="0"/>
                <a:chExt cx="486568" cy="417909"/>
              </a:xfrm>
            </p:grpSpPr>
            <p:sp>
              <p:nvSpPr>
                <p:cNvPr id="114" name="Callout"/>
                <p:cNvSpPr/>
                <p:nvPr/>
              </p:nvSpPr>
              <p:spPr>
                <a:xfrm rot="16200000">
                  <a:off x="34329" y="-34330"/>
                  <a:ext cx="417911" cy="4865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441" y="0"/>
                      </a:moveTo>
                      <a:cubicBezTo>
                        <a:pt x="5747" y="0"/>
                        <a:pt x="5190" y="478"/>
                        <a:pt x="5190" y="1075"/>
                      </a:cubicBezTo>
                      <a:lnTo>
                        <a:pt x="5190" y="4105"/>
                      </a:lnTo>
                      <a:lnTo>
                        <a:pt x="0" y="5708"/>
                      </a:lnTo>
                      <a:lnTo>
                        <a:pt x="5190" y="7312"/>
                      </a:lnTo>
                      <a:lnTo>
                        <a:pt x="5190" y="20525"/>
                      </a:lnTo>
                      <a:cubicBezTo>
                        <a:pt x="5190" y="21122"/>
                        <a:pt x="5747" y="21600"/>
                        <a:pt x="6441" y="21600"/>
                      </a:cubicBezTo>
                      <a:lnTo>
                        <a:pt x="20349" y="21600"/>
                      </a:lnTo>
                      <a:cubicBezTo>
                        <a:pt x="21043" y="21600"/>
                        <a:pt x="21600" y="21122"/>
                        <a:pt x="21600" y="20525"/>
                      </a:cubicBezTo>
                      <a:lnTo>
                        <a:pt x="21600" y="1075"/>
                      </a:lnTo>
                      <a:cubicBezTo>
                        <a:pt x="21600" y="478"/>
                        <a:pt x="21043" y="0"/>
                        <a:pt x="20349" y="0"/>
                      </a:cubicBezTo>
                      <a:lnTo>
                        <a:pt x="6441" y="0"/>
                      </a:lnTo>
                      <a:close/>
                    </a:path>
                  </a:pathLst>
                </a:custGeom>
                <a:noFill/>
                <a:ln w="25400" cap="flat">
                  <a:solidFill>
                    <a:srgbClr val="FFFFFF"/>
                  </a:solidFill>
                  <a:prstDash val="solid"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3200" b="0"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 u="sng"/>
                </a:p>
              </p:txBody>
            </p:sp>
            <p:sp>
              <p:nvSpPr>
                <p:cNvPr id="115" name="Rounded Rectangle"/>
                <p:cNvSpPr/>
                <p:nvPr/>
              </p:nvSpPr>
              <p:spPr>
                <a:xfrm>
                  <a:off x="120321" y="47893"/>
                  <a:ext cx="61508" cy="81878"/>
                </a:xfrm>
                <a:prstGeom prst="roundRect">
                  <a:avLst>
                    <a:gd name="adj" fmla="val 29005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3200" b="0"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 u="sng"/>
                </a:p>
              </p:txBody>
            </p:sp>
            <p:sp>
              <p:nvSpPr>
                <p:cNvPr id="116" name="Rounded Rectangle"/>
                <p:cNvSpPr/>
                <p:nvPr/>
              </p:nvSpPr>
              <p:spPr>
                <a:xfrm>
                  <a:off x="304636" y="47893"/>
                  <a:ext cx="61508" cy="81878"/>
                </a:xfrm>
                <a:prstGeom prst="roundRect">
                  <a:avLst>
                    <a:gd name="adj" fmla="val 21303"/>
                  </a:avLst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3200" b="0"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 u="sng"/>
                </a:p>
              </p:txBody>
            </p:sp>
            <p:sp>
              <p:nvSpPr>
                <p:cNvPr id="117" name="Rectangle"/>
                <p:cNvSpPr/>
                <p:nvPr/>
              </p:nvSpPr>
              <p:spPr>
                <a:xfrm>
                  <a:off x="142064" y="206779"/>
                  <a:ext cx="202339" cy="34536"/>
                </a:xfrm>
                <a:prstGeom prst="rect">
                  <a:avLst/>
                </a:pr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 sz="3200" b="0">
                      <a:latin typeface="+mn-lt"/>
                      <a:ea typeface="+mn-ea"/>
                      <a:cs typeface="+mn-cs"/>
                      <a:sym typeface="Helvetica Neue Medium"/>
                    </a:defRPr>
                  </a:pPr>
                  <a:endParaRPr u="sng"/>
                </a:p>
              </p:txBody>
            </p:sp>
          </p:grpSp>
          <p:sp>
            <p:nvSpPr>
              <p:cNvPr id="97" name="Shape"/>
              <p:cNvSpPr/>
              <p:nvPr/>
            </p:nvSpPr>
            <p:spPr>
              <a:xfrm>
                <a:off x="18115274" y="9090090"/>
                <a:ext cx="491138" cy="2921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423" y="0"/>
                    </a:moveTo>
                    <a:lnTo>
                      <a:pt x="15177" y="0"/>
                    </a:lnTo>
                    <a:cubicBezTo>
                      <a:pt x="16077" y="0"/>
                      <a:pt x="16763" y="0"/>
                      <a:pt x="17346" y="65"/>
                    </a:cubicBezTo>
                    <a:cubicBezTo>
                      <a:pt x="17930" y="130"/>
                      <a:pt x="18412" y="260"/>
                      <a:pt x="18903" y="520"/>
                    </a:cubicBezTo>
                    <a:cubicBezTo>
                      <a:pt x="19460" y="855"/>
                      <a:pt x="19952" y="1382"/>
                      <a:pt x="20365" y="2077"/>
                    </a:cubicBezTo>
                    <a:cubicBezTo>
                      <a:pt x="20778" y="2771"/>
                      <a:pt x="21092" y="3599"/>
                      <a:pt x="21291" y="4534"/>
                    </a:cubicBezTo>
                    <a:cubicBezTo>
                      <a:pt x="21600" y="6188"/>
                      <a:pt x="21600" y="7774"/>
                      <a:pt x="21600" y="10800"/>
                    </a:cubicBezTo>
                    <a:cubicBezTo>
                      <a:pt x="21600" y="13826"/>
                      <a:pt x="21600" y="15412"/>
                      <a:pt x="21291" y="17066"/>
                    </a:cubicBezTo>
                    <a:cubicBezTo>
                      <a:pt x="21092" y="18001"/>
                      <a:pt x="20778" y="18829"/>
                      <a:pt x="20365" y="19523"/>
                    </a:cubicBezTo>
                    <a:cubicBezTo>
                      <a:pt x="19952" y="20218"/>
                      <a:pt x="19460" y="20745"/>
                      <a:pt x="18903" y="21080"/>
                    </a:cubicBezTo>
                    <a:cubicBezTo>
                      <a:pt x="18412" y="21340"/>
                      <a:pt x="17930" y="21470"/>
                      <a:pt x="17346" y="21535"/>
                    </a:cubicBezTo>
                    <a:cubicBezTo>
                      <a:pt x="16763" y="21600"/>
                      <a:pt x="16077" y="21600"/>
                      <a:pt x="15177" y="21600"/>
                    </a:cubicBezTo>
                    <a:lnTo>
                      <a:pt x="12624" y="16706"/>
                    </a:lnTo>
                    <a:cubicBezTo>
                      <a:pt x="12339" y="15459"/>
                      <a:pt x="11656" y="14572"/>
                      <a:pt x="10840" y="14444"/>
                    </a:cubicBezTo>
                    <a:cubicBezTo>
                      <a:pt x="9773" y="14277"/>
                      <a:pt x="8802" y="15444"/>
                      <a:pt x="8542" y="17168"/>
                    </a:cubicBezTo>
                    <a:lnTo>
                      <a:pt x="6423" y="21600"/>
                    </a:lnTo>
                    <a:cubicBezTo>
                      <a:pt x="5523" y="21600"/>
                      <a:pt x="4837" y="21600"/>
                      <a:pt x="4254" y="21535"/>
                    </a:cubicBezTo>
                    <a:cubicBezTo>
                      <a:pt x="3670" y="21470"/>
                      <a:pt x="3188" y="21340"/>
                      <a:pt x="2697" y="21080"/>
                    </a:cubicBezTo>
                    <a:cubicBezTo>
                      <a:pt x="2140" y="20745"/>
                      <a:pt x="1648" y="20218"/>
                      <a:pt x="1235" y="19523"/>
                    </a:cubicBezTo>
                    <a:cubicBezTo>
                      <a:pt x="822" y="18829"/>
                      <a:pt x="508" y="18001"/>
                      <a:pt x="309" y="17066"/>
                    </a:cubicBezTo>
                    <a:cubicBezTo>
                      <a:pt x="0" y="15412"/>
                      <a:pt x="0" y="13826"/>
                      <a:pt x="0" y="10800"/>
                    </a:cubicBezTo>
                    <a:cubicBezTo>
                      <a:pt x="0" y="7774"/>
                      <a:pt x="0" y="6188"/>
                      <a:pt x="309" y="4534"/>
                    </a:cubicBezTo>
                    <a:cubicBezTo>
                      <a:pt x="508" y="3599"/>
                      <a:pt x="822" y="2771"/>
                      <a:pt x="1235" y="2077"/>
                    </a:cubicBezTo>
                    <a:cubicBezTo>
                      <a:pt x="1648" y="1382"/>
                      <a:pt x="2140" y="855"/>
                      <a:pt x="2697" y="520"/>
                    </a:cubicBezTo>
                    <a:cubicBezTo>
                      <a:pt x="3188" y="260"/>
                      <a:pt x="3670" y="130"/>
                      <a:pt x="4254" y="65"/>
                    </a:cubicBezTo>
                    <a:cubicBezTo>
                      <a:pt x="4837" y="0"/>
                      <a:pt x="5523" y="0"/>
                      <a:pt x="6423" y="0"/>
                    </a:cubicBezTo>
                    <a:close/>
                  </a:path>
                </a:pathLst>
              </a:custGeom>
              <a:ln w="25400">
                <a:solidFill>
                  <a:srgbClr val="FFFFFF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98" name="Circle"/>
              <p:cNvSpPr/>
              <p:nvPr/>
            </p:nvSpPr>
            <p:spPr>
              <a:xfrm>
                <a:off x="18180919" y="9180615"/>
                <a:ext cx="111052" cy="111051"/>
              </a:xfrm>
              <a:prstGeom prst="ellipse">
                <a:avLst/>
              </a:pr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99" name="Circle"/>
              <p:cNvSpPr/>
              <p:nvPr/>
            </p:nvSpPr>
            <p:spPr>
              <a:xfrm>
                <a:off x="18429717" y="9180615"/>
                <a:ext cx="111051" cy="111051"/>
              </a:xfrm>
              <a:prstGeom prst="ellipse">
                <a:avLst/>
              </a:pr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pic>
            <p:nvPicPr>
              <p:cNvPr id="100" name="DevZone_Icon_White_Machine_Learning.png" descr="DevZone_Icon_White_Machine_Learning.png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291201" y="8930561"/>
                <a:ext cx="649260" cy="649260"/>
              </a:xfrm>
              <a:prstGeom prst="rect">
                <a:avLst/>
              </a:prstGeom>
              <a:ln w="12700">
                <a:miter lim="400000"/>
              </a:ln>
            </p:spPr>
          </p:pic>
          <p:sp>
            <p:nvSpPr>
              <p:cNvPr id="101" name="Circle"/>
              <p:cNvSpPr/>
              <p:nvPr/>
            </p:nvSpPr>
            <p:spPr>
              <a:xfrm>
                <a:off x="16909162" y="8838520"/>
                <a:ext cx="741301" cy="741301"/>
              </a:xfrm>
              <a:prstGeom prst="ellipse">
                <a:avLst/>
              </a:prstGeom>
              <a:ln w="38100">
                <a:solidFill>
                  <a:srgbClr val="FFFFFF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102" name="Gear"/>
              <p:cNvSpPr/>
              <p:nvPr/>
            </p:nvSpPr>
            <p:spPr>
              <a:xfrm>
                <a:off x="17040563" y="8935061"/>
                <a:ext cx="478497" cy="4785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2" h="21555" extrusionOk="0">
                    <a:moveTo>
                      <a:pt x="12837" y="2"/>
                    </a:moveTo>
                    <a:cubicBezTo>
                      <a:pt x="12731" y="-11"/>
                      <a:pt x="12661" y="38"/>
                      <a:pt x="12588" y="172"/>
                    </a:cubicBezTo>
                    <a:cubicBezTo>
                      <a:pt x="12292" y="721"/>
                      <a:pt x="11969" y="1258"/>
                      <a:pt x="11661" y="1801"/>
                    </a:cubicBezTo>
                    <a:cubicBezTo>
                      <a:pt x="11547" y="2001"/>
                      <a:pt x="11418" y="2099"/>
                      <a:pt x="11153" y="2073"/>
                    </a:cubicBezTo>
                    <a:cubicBezTo>
                      <a:pt x="10691" y="2028"/>
                      <a:pt x="10220" y="2032"/>
                      <a:pt x="9759" y="2112"/>
                    </a:cubicBezTo>
                    <a:cubicBezTo>
                      <a:pt x="9550" y="2148"/>
                      <a:pt x="9432" y="2095"/>
                      <a:pt x="9318" y="1917"/>
                    </a:cubicBezTo>
                    <a:cubicBezTo>
                      <a:pt x="8969" y="1370"/>
                      <a:pt x="8594" y="841"/>
                      <a:pt x="8243" y="295"/>
                    </a:cubicBezTo>
                    <a:cubicBezTo>
                      <a:pt x="8145" y="142"/>
                      <a:pt x="8068" y="122"/>
                      <a:pt x="7905" y="198"/>
                    </a:cubicBezTo>
                    <a:cubicBezTo>
                      <a:pt x="6845" y="688"/>
                      <a:pt x="5781" y="1174"/>
                      <a:pt x="4712" y="1644"/>
                    </a:cubicBezTo>
                    <a:cubicBezTo>
                      <a:pt x="4517" y="1730"/>
                      <a:pt x="4517" y="1820"/>
                      <a:pt x="4567" y="1996"/>
                    </a:cubicBezTo>
                    <a:cubicBezTo>
                      <a:pt x="4742" y="2608"/>
                      <a:pt x="4890" y="3227"/>
                      <a:pt x="5065" y="3839"/>
                    </a:cubicBezTo>
                    <a:cubicBezTo>
                      <a:pt x="5122" y="4038"/>
                      <a:pt x="5098" y="4170"/>
                      <a:pt x="4932" y="4306"/>
                    </a:cubicBezTo>
                    <a:cubicBezTo>
                      <a:pt x="4561" y="4610"/>
                      <a:pt x="4227" y="4959"/>
                      <a:pt x="3950" y="5348"/>
                    </a:cubicBezTo>
                    <a:cubicBezTo>
                      <a:pt x="3802" y="5555"/>
                      <a:pt x="3648" y="5573"/>
                      <a:pt x="3439" y="5530"/>
                    </a:cubicBezTo>
                    <a:cubicBezTo>
                      <a:pt x="2827" y="5405"/>
                      <a:pt x="2213" y="5295"/>
                      <a:pt x="1605" y="5156"/>
                    </a:cubicBezTo>
                    <a:cubicBezTo>
                      <a:pt x="1409" y="5111"/>
                      <a:pt x="1325" y="5153"/>
                      <a:pt x="1257" y="5338"/>
                    </a:cubicBezTo>
                    <a:cubicBezTo>
                      <a:pt x="856" y="6423"/>
                      <a:pt x="449" y="7506"/>
                      <a:pt x="35" y="8586"/>
                    </a:cubicBezTo>
                    <a:cubicBezTo>
                      <a:pt x="-34" y="8767"/>
                      <a:pt x="-6" y="8857"/>
                      <a:pt x="173" y="8954"/>
                    </a:cubicBezTo>
                    <a:cubicBezTo>
                      <a:pt x="722" y="9251"/>
                      <a:pt x="1256" y="9574"/>
                      <a:pt x="1798" y="9882"/>
                    </a:cubicBezTo>
                    <a:cubicBezTo>
                      <a:pt x="2001" y="9997"/>
                      <a:pt x="2093" y="10127"/>
                      <a:pt x="2064" y="10392"/>
                    </a:cubicBezTo>
                    <a:cubicBezTo>
                      <a:pt x="2014" y="10855"/>
                      <a:pt x="2039" y="11326"/>
                      <a:pt x="2116" y="11788"/>
                    </a:cubicBezTo>
                    <a:cubicBezTo>
                      <a:pt x="2151" y="11998"/>
                      <a:pt x="2089" y="12115"/>
                      <a:pt x="1913" y="12228"/>
                    </a:cubicBezTo>
                    <a:cubicBezTo>
                      <a:pt x="1367" y="12578"/>
                      <a:pt x="837" y="12953"/>
                      <a:pt x="291" y="13303"/>
                    </a:cubicBezTo>
                    <a:cubicBezTo>
                      <a:pt x="136" y="13403"/>
                      <a:pt x="124" y="13482"/>
                      <a:pt x="199" y="13643"/>
                    </a:cubicBezTo>
                    <a:cubicBezTo>
                      <a:pt x="688" y="14705"/>
                      <a:pt x="1172" y="15768"/>
                      <a:pt x="1642" y="16837"/>
                    </a:cubicBezTo>
                    <a:cubicBezTo>
                      <a:pt x="1728" y="17034"/>
                      <a:pt x="1818" y="17032"/>
                      <a:pt x="1994" y="16982"/>
                    </a:cubicBezTo>
                    <a:cubicBezTo>
                      <a:pt x="2605" y="16807"/>
                      <a:pt x="3223" y="16651"/>
                      <a:pt x="3839" y="16489"/>
                    </a:cubicBezTo>
                    <a:cubicBezTo>
                      <a:pt x="3930" y="16465"/>
                      <a:pt x="4023" y="16451"/>
                      <a:pt x="4118" y="16432"/>
                    </a:cubicBezTo>
                    <a:cubicBezTo>
                      <a:pt x="4164" y="16485"/>
                      <a:pt x="4202" y="16532"/>
                      <a:pt x="4241" y="16576"/>
                    </a:cubicBezTo>
                    <a:cubicBezTo>
                      <a:pt x="4568" y="16944"/>
                      <a:pt x="4922" y="17287"/>
                      <a:pt x="5319" y="17573"/>
                    </a:cubicBezTo>
                    <a:cubicBezTo>
                      <a:pt x="5534" y="17728"/>
                      <a:pt x="5572" y="17885"/>
                      <a:pt x="5524" y="18114"/>
                    </a:cubicBezTo>
                    <a:cubicBezTo>
                      <a:pt x="5398" y="18725"/>
                      <a:pt x="5287" y="19339"/>
                      <a:pt x="5149" y="19947"/>
                    </a:cubicBezTo>
                    <a:cubicBezTo>
                      <a:pt x="5105" y="20142"/>
                      <a:pt x="5145" y="20229"/>
                      <a:pt x="5331" y="20297"/>
                    </a:cubicBezTo>
                    <a:cubicBezTo>
                      <a:pt x="6415" y="20698"/>
                      <a:pt x="7497" y="21106"/>
                      <a:pt x="8576" y="21520"/>
                    </a:cubicBezTo>
                    <a:cubicBezTo>
                      <a:pt x="8757" y="21589"/>
                      <a:pt x="8847" y="21563"/>
                      <a:pt x="8944" y="21383"/>
                    </a:cubicBezTo>
                    <a:cubicBezTo>
                      <a:pt x="9241" y="20834"/>
                      <a:pt x="9562" y="20299"/>
                      <a:pt x="9871" y="19757"/>
                    </a:cubicBezTo>
                    <a:cubicBezTo>
                      <a:pt x="9985" y="19558"/>
                      <a:pt x="10110" y="19452"/>
                      <a:pt x="10378" y="19481"/>
                    </a:cubicBezTo>
                    <a:cubicBezTo>
                      <a:pt x="10828" y="19528"/>
                      <a:pt x="11291" y="19534"/>
                      <a:pt x="11737" y="19445"/>
                    </a:cubicBezTo>
                    <a:cubicBezTo>
                      <a:pt x="12009" y="19391"/>
                      <a:pt x="12126" y="19505"/>
                      <a:pt x="12252" y="19698"/>
                    </a:cubicBezTo>
                    <a:cubicBezTo>
                      <a:pt x="12593" y="20221"/>
                      <a:pt x="12952" y="20733"/>
                      <a:pt x="13290" y="21259"/>
                    </a:cubicBezTo>
                    <a:cubicBezTo>
                      <a:pt x="13387" y="21411"/>
                      <a:pt x="13463" y="21432"/>
                      <a:pt x="13628" y="21356"/>
                    </a:cubicBezTo>
                    <a:cubicBezTo>
                      <a:pt x="14687" y="20866"/>
                      <a:pt x="15750" y="20382"/>
                      <a:pt x="16819" y="19912"/>
                    </a:cubicBezTo>
                    <a:cubicBezTo>
                      <a:pt x="17012" y="19827"/>
                      <a:pt x="17018" y="19738"/>
                      <a:pt x="16967" y="19560"/>
                    </a:cubicBezTo>
                    <a:cubicBezTo>
                      <a:pt x="16791" y="18948"/>
                      <a:pt x="16644" y="18329"/>
                      <a:pt x="16469" y="17716"/>
                    </a:cubicBezTo>
                    <a:cubicBezTo>
                      <a:pt x="16412" y="17519"/>
                      <a:pt x="16433" y="17386"/>
                      <a:pt x="16600" y="17250"/>
                    </a:cubicBezTo>
                    <a:cubicBezTo>
                      <a:pt x="16971" y="16946"/>
                      <a:pt x="17305" y="16598"/>
                      <a:pt x="17584" y="16209"/>
                    </a:cubicBezTo>
                    <a:cubicBezTo>
                      <a:pt x="17730" y="16006"/>
                      <a:pt x="17880" y="15980"/>
                      <a:pt x="18092" y="16024"/>
                    </a:cubicBezTo>
                    <a:cubicBezTo>
                      <a:pt x="18703" y="16151"/>
                      <a:pt x="19318" y="16260"/>
                      <a:pt x="19926" y="16398"/>
                    </a:cubicBezTo>
                    <a:cubicBezTo>
                      <a:pt x="20121" y="16442"/>
                      <a:pt x="20207" y="16404"/>
                      <a:pt x="20276" y="16218"/>
                    </a:cubicBezTo>
                    <a:cubicBezTo>
                      <a:pt x="20676" y="15133"/>
                      <a:pt x="21084" y="14050"/>
                      <a:pt x="21497" y="12970"/>
                    </a:cubicBezTo>
                    <a:cubicBezTo>
                      <a:pt x="21566" y="12790"/>
                      <a:pt x="21541" y="12697"/>
                      <a:pt x="21361" y="12600"/>
                    </a:cubicBezTo>
                    <a:cubicBezTo>
                      <a:pt x="20812" y="12303"/>
                      <a:pt x="20278" y="11982"/>
                      <a:pt x="19736" y="11674"/>
                    </a:cubicBezTo>
                    <a:cubicBezTo>
                      <a:pt x="19535" y="11559"/>
                      <a:pt x="19439" y="11431"/>
                      <a:pt x="19468" y="11163"/>
                    </a:cubicBezTo>
                    <a:cubicBezTo>
                      <a:pt x="19519" y="10701"/>
                      <a:pt x="19493" y="10230"/>
                      <a:pt x="19416" y="9768"/>
                    </a:cubicBezTo>
                    <a:cubicBezTo>
                      <a:pt x="19381" y="9559"/>
                      <a:pt x="19443" y="9442"/>
                      <a:pt x="19620" y="9328"/>
                    </a:cubicBezTo>
                    <a:cubicBezTo>
                      <a:pt x="20166" y="8978"/>
                      <a:pt x="20694" y="8603"/>
                      <a:pt x="21240" y="8252"/>
                    </a:cubicBezTo>
                    <a:cubicBezTo>
                      <a:pt x="21393" y="8154"/>
                      <a:pt x="21411" y="8075"/>
                      <a:pt x="21336" y="7912"/>
                    </a:cubicBezTo>
                    <a:cubicBezTo>
                      <a:pt x="20846" y="6851"/>
                      <a:pt x="20362" y="5788"/>
                      <a:pt x="19892" y="4718"/>
                    </a:cubicBezTo>
                    <a:cubicBezTo>
                      <a:pt x="19806" y="4523"/>
                      <a:pt x="19717" y="4523"/>
                      <a:pt x="19541" y="4574"/>
                    </a:cubicBezTo>
                    <a:cubicBezTo>
                      <a:pt x="18917" y="4751"/>
                      <a:pt x="18286" y="4905"/>
                      <a:pt x="17662" y="5080"/>
                    </a:cubicBezTo>
                    <a:cubicBezTo>
                      <a:pt x="17490" y="5129"/>
                      <a:pt x="17378" y="5103"/>
                      <a:pt x="17261" y="4959"/>
                    </a:cubicBezTo>
                    <a:cubicBezTo>
                      <a:pt x="16959" y="4585"/>
                      <a:pt x="16599" y="4263"/>
                      <a:pt x="16213" y="3983"/>
                    </a:cubicBezTo>
                    <a:cubicBezTo>
                      <a:pt x="16001" y="3828"/>
                      <a:pt x="15960" y="3672"/>
                      <a:pt x="16008" y="3442"/>
                    </a:cubicBezTo>
                    <a:cubicBezTo>
                      <a:pt x="16135" y="2831"/>
                      <a:pt x="16245" y="2217"/>
                      <a:pt x="16383" y="1609"/>
                    </a:cubicBezTo>
                    <a:cubicBezTo>
                      <a:pt x="16428" y="1413"/>
                      <a:pt x="16387" y="1327"/>
                      <a:pt x="16201" y="1258"/>
                    </a:cubicBezTo>
                    <a:cubicBezTo>
                      <a:pt x="15118" y="858"/>
                      <a:pt x="14036" y="450"/>
                      <a:pt x="12956" y="36"/>
                    </a:cubicBezTo>
                    <a:cubicBezTo>
                      <a:pt x="12911" y="19"/>
                      <a:pt x="12873" y="7"/>
                      <a:pt x="12837" y="2"/>
                    </a:cubicBezTo>
                    <a:close/>
                    <a:moveTo>
                      <a:pt x="10766" y="5818"/>
                    </a:moveTo>
                    <a:cubicBezTo>
                      <a:pt x="13503" y="5818"/>
                      <a:pt x="15722" y="8039"/>
                      <a:pt x="15722" y="10778"/>
                    </a:cubicBezTo>
                    <a:cubicBezTo>
                      <a:pt x="15722" y="13517"/>
                      <a:pt x="13503" y="15738"/>
                      <a:pt x="10766" y="15738"/>
                    </a:cubicBezTo>
                    <a:cubicBezTo>
                      <a:pt x="8030" y="15738"/>
                      <a:pt x="5810" y="13517"/>
                      <a:pt x="5810" y="10778"/>
                    </a:cubicBezTo>
                    <a:cubicBezTo>
                      <a:pt x="5810" y="8039"/>
                      <a:pt x="8030" y="5818"/>
                      <a:pt x="10766" y="5818"/>
                    </a:cubicBezTo>
                    <a:close/>
                  </a:path>
                </a:pathLst>
              </a:custGeom>
              <a:ln w="25400">
                <a:solidFill>
                  <a:srgbClr val="FFFFFF"/>
                </a:solidFill>
                <a:miter lim="400000"/>
              </a:ln>
            </p:spPr>
            <p:txBody>
              <a:bodyPr lIns="0" tIns="0" rIns="0" bIns="0" anchor="ctr"/>
              <a:lstStyle/>
              <a:p>
                <a:pPr>
                  <a:defRPr sz="3200" b="0">
                    <a:latin typeface="+mn-lt"/>
                    <a:ea typeface="+mn-ea"/>
                    <a:cs typeface="+mn-cs"/>
                    <a:sym typeface="Helvetica Neue Medium"/>
                  </a:defRPr>
                </a:pPr>
                <a:endParaRPr u="sng"/>
              </a:p>
            </p:txBody>
          </p:sp>
          <p:sp>
            <p:nvSpPr>
              <p:cNvPr id="105" name="Machine…"/>
              <p:cNvSpPr txBox="1"/>
              <p:nvPr/>
            </p:nvSpPr>
            <p:spPr>
              <a:xfrm>
                <a:off x="20557490" y="8297368"/>
                <a:ext cx="116683" cy="44983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pPr>
                  <a:defRPr sz="1500" b="0">
                    <a:latin typeface="Roboto Bold"/>
                    <a:ea typeface="Roboto Bold"/>
                    <a:cs typeface="Roboto Bold"/>
                    <a:sym typeface="Roboto Bold"/>
                  </a:defRPr>
                </a:pPr>
                <a:endParaRPr u="sng" dirty="0"/>
              </a:p>
            </p:txBody>
          </p:sp>
          <p:sp>
            <p:nvSpPr>
              <p:cNvPr id="106" name="Automated…"/>
              <p:cNvSpPr txBox="1"/>
              <p:nvPr/>
            </p:nvSpPr>
            <p:spPr>
              <a:xfrm>
                <a:off x="21684984" y="8297368"/>
                <a:ext cx="116683" cy="44983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/>
              <a:p>
                <a:pPr>
                  <a:defRPr sz="1500" b="0">
                    <a:latin typeface="Roboto Bold"/>
                    <a:ea typeface="Roboto Bold"/>
                    <a:cs typeface="Roboto Bold"/>
                    <a:sym typeface="Roboto Bold"/>
                  </a:defRPr>
                </a:pPr>
                <a:endParaRPr u="sng" dirty="0"/>
              </a:p>
            </p:txBody>
          </p:sp>
          <p:sp>
            <p:nvSpPr>
              <p:cNvPr id="110" name="Development 2019…"/>
              <p:cNvSpPr txBox="1"/>
              <p:nvPr/>
            </p:nvSpPr>
            <p:spPr>
              <a:xfrm>
                <a:off x="12300922" y="7068762"/>
                <a:ext cx="116684" cy="7612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>
                <a:spAutoFit/>
              </a:bodyPr>
              <a:lstStyle/>
              <a:p>
                <a:pPr algn="l">
                  <a:defRPr b="0">
                    <a:latin typeface="Roboto Bold"/>
                    <a:ea typeface="Roboto Bold"/>
                    <a:cs typeface="Roboto Bold"/>
                    <a:sym typeface="Roboto Bold"/>
                  </a:defRPr>
                </a:pPr>
                <a:endParaRPr u="sng" dirty="0"/>
              </a:p>
            </p:txBody>
          </p:sp>
          <p:sp>
            <p:nvSpPr>
              <p:cNvPr id="111" name="Rektangel 1">
                <a:extLst>
                  <a:ext uri="{FF2B5EF4-FFF2-40B4-BE49-F238E27FC236}">
                    <a16:creationId xmlns:a16="http://schemas.microsoft.com/office/drawing/2014/main" id="{6A3B7F53-E080-40F9-8A5D-6C3F6CC48138}"/>
                  </a:ext>
                </a:extLst>
              </p:cNvPr>
              <p:cNvSpPr/>
              <p:nvPr/>
            </p:nvSpPr>
            <p:spPr>
              <a:xfrm>
                <a:off x="12032389" y="6581001"/>
                <a:ext cx="319221" cy="7474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a-DK" b="0" u="sng" dirty="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 </a:t>
                </a:r>
                <a:endParaRPr lang="da-DK" u="sng" dirty="0"/>
              </a:p>
            </p:txBody>
          </p:sp>
          <p:sp>
            <p:nvSpPr>
              <p:cNvPr id="112" name="12,000,000">
                <a:extLst>
                  <a:ext uri="{FF2B5EF4-FFF2-40B4-BE49-F238E27FC236}">
                    <a16:creationId xmlns:a16="http://schemas.microsoft.com/office/drawing/2014/main" id="{4D620965-C5E8-46B9-AF7A-F342B6A055C7}"/>
                  </a:ext>
                </a:extLst>
              </p:cNvPr>
              <p:cNvSpPr txBox="1"/>
              <p:nvPr/>
            </p:nvSpPr>
            <p:spPr>
              <a:xfrm>
                <a:off x="17288136" y="4086736"/>
                <a:ext cx="2317636" cy="7612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anchor="ctr">
                <a:spAutoFit/>
              </a:bodyPr>
              <a:lstStyle>
                <a:lvl1pPr>
                  <a:defRPr b="0">
                    <a:latin typeface="Roboto Bold"/>
                    <a:ea typeface="Roboto Bold"/>
                    <a:cs typeface="Roboto Bold"/>
                    <a:sym typeface="Roboto Bold"/>
                  </a:defRPr>
                </a:lvl1pPr>
              </a:lstStyle>
              <a:p>
                <a:r>
                  <a:rPr lang="da-DK" u="sng" dirty="0"/>
                  <a:t>28.800.000</a:t>
                </a:r>
                <a:endParaRPr u="sng" dirty="0"/>
              </a:p>
            </p:txBody>
          </p:sp>
          <p:sp>
            <p:nvSpPr>
              <p:cNvPr id="113" name="Q4 2018…">
                <a:extLst>
                  <a:ext uri="{FF2B5EF4-FFF2-40B4-BE49-F238E27FC236}">
                    <a16:creationId xmlns:a16="http://schemas.microsoft.com/office/drawing/2014/main" id="{9DFD8786-2DE1-4816-93AB-14A615F48B82}"/>
                  </a:ext>
                </a:extLst>
              </p:cNvPr>
              <p:cNvSpPr txBox="1"/>
              <p:nvPr/>
            </p:nvSpPr>
            <p:spPr>
              <a:xfrm>
                <a:off x="12347153" y="5417946"/>
                <a:ext cx="116684" cy="574406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>
                <a:spAutoFit/>
              </a:bodyPr>
              <a:lstStyle/>
              <a:p>
                <a:pPr algn="l">
                  <a:lnSpc>
                    <a:spcPct val="70000"/>
                  </a:lnSpc>
                  <a:defRPr b="0">
                    <a:latin typeface="Roboto Regular"/>
                    <a:ea typeface="Roboto Regular"/>
                    <a:cs typeface="Roboto Regular"/>
                    <a:sym typeface="Roboto Regular"/>
                  </a:defRPr>
                </a:pPr>
                <a:endParaRPr u="sng" dirty="0"/>
              </a:p>
            </p:txBody>
          </p:sp>
        </p:grpSp>
      </p:grpSp>
      <p:sp>
        <p:nvSpPr>
          <p:cNvPr id="8" name="Rectangle 7"/>
          <p:cNvSpPr/>
          <p:nvPr/>
        </p:nvSpPr>
        <p:spPr>
          <a:xfrm>
            <a:off x="17250614" y="13103090"/>
            <a:ext cx="1682913" cy="470054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a-DK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11509465" y="6809749"/>
            <a:ext cx="12192000" cy="10895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defTabSz="914400">
              <a:lnSpc>
                <a:spcPct val="90000"/>
              </a:lnSpc>
              <a:defRPr sz="10000" b="0" cap="all">
                <a:latin typeface="Roboto Bold Condensed"/>
                <a:ea typeface="Roboto Bold Condensed"/>
                <a:cs typeface="Roboto Bold Condensed"/>
                <a:sym typeface="Roboto Bold Condensed"/>
              </a:defRPr>
            </a:pPr>
            <a:r>
              <a:rPr lang="da-DK" sz="3600" b="0" cap="all" dirty="0">
                <a:sym typeface="Roboto Bold Condensed"/>
              </a:rPr>
              <a:t>INVEST WITH US, WRITE </a:t>
            </a:r>
          </a:p>
          <a:p>
            <a:pPr algn="r" defTabSz="914400">
              <a:lnSpc>
                <a:spcPct val="90000"/>
              </a:lnSpc>
              <a:defRPr sz="10000" b="0" cap="all">
                <a:latin typeface="Roboto Bold Condensed"/>
                <a:ea typeface="Roboto Bold Condensed"/>
                <a:cs typeface="Roboto Bold Condensed"/>
                <a:sym typeface="Roboto Bold Condensed"/>
              </a:defRPr>
            </a:pPr>
            <a:r>
              <a:rPr lang="da-DK" sz="3600" dirty="0">
                <a:solidFill>
                  <a:srgbClr val="000000"/>
                </a:solidFill>
                <a:highlight>
                  <a:srgbClr val="008000"/>
                </a:highlight>
              </a:rPr>
              <a:t>frederik@youandx.com</a:t>
            </a:r>
            <a:endParaRPr lang="da-DK" sz="3600" dirty="0"/>
          </a:p>
        </p:txBody>
      </p:sp>
      <p:sp>
        <p:nvSpPr>
          <p:cNvPr id="119" name="Rectangle 118"/>
          <p:cNvSpPr/>
          <p:nvPr/>
        </p:nvSpPr>
        <p:spPr>
          <a:xfrm>
            <a:off x="11256162" y="848911"/>
            <a:ext cx="12192000" cy="158812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defTabSz="914400">
              <a:lnSpc>
                <a:spcPct val="90000"/>
              </a:lnSpc>
              <a:defRPr sz="10000" b="0" cap="all">
                <a:latin typeface="Roboto Bold Condensed"/>
                <a:ea typeface="Roboto Bold Condensed"/>
                <a:cs typeface="Roboto Bold Condensed"/>
                <a:sym typeface="Roboto Bold Condensed"/>
              </a:defRPr>
            </a:pPr>
            <a:r>
              <a:rPr lang="da-DK" sz="3600" b="0" cap="all" dirty="0">
                <a:sym typeface="Roboto Bold Condensed"/>
              </a:rPr>
              <a:t>EXPONENTIAL GROWTH </a:t>
            </a:r>
            <a:r>
              <a:rPr lang="da-DK" sz="3600" b="0" cap="all" dirty="0" err="1">
                <a:sym typeface="Roboto Bold Condensed"/>
              </a:rPr>
              <a:t>ahead</a:t>
            </a:r>
            <a:r>
              <a:rPr lang="da-DK" sz="3600" b="0" cap="all" dirty="0">
                <a:sym typeface="Roboto Bold Condensed"/>
              </a:rPr>
              <a:t>  </a:t>
            </a:r>
          </a:p>
          <a:p>
            <a:pPr algn="r" defTabSz="914400">
              <a:lnSpc>
                <a:spcPct val="90000"/>
              </a:lnSpc>
              <a:defRPr sz="10000" b="0" cap="all">
                <a:latin typeface="Roboto Bold Condensed"/>
                <a:ea typeface="Roboto Bold Condensed"/>
                <a:cs typeface="Roboto Bold Condensed"/>
                <a:sym typeface="Roboto Bold Condensed"/>
              </a:defRPr>
            </a:pPr>
            <a:r>
              <a:rPr lang="da-DK" sz="3600" dirty="0">
                <a:solidFill>
                  <a:srgbClr val="000000"/>
                </a:solidFill>
                <a:highlight>
                  <a:srgbClr val="008000"/>
                </a:highlight>
              </a:rPr>
              <a:t>NOW MORE THAN 1300 SPEAKERS</a:t>
            </a:r>
          </a:p>
          <a:p>
            <a:pPr algn="r" defTabSz="914400">
              <a:lnSpc>
                <a:spcPct val="90000"/>
              </a:lnSpc>
              <a:defRPr sz="10000" b="0" cap="all">
                <a:latin typeface="Roboto Bold Condensed"/>
                <a:ea typeface="Roboto Bold Condensed"/>
                <a:cs typeface="Roboto Bold Condensed"/>
                <a:sym typeface="Roboto Bold Condensed"/>
              </a:defRPr>
            </a:pPr>
            <a:r>
              <a:rPr lang="da-DK" sz="3600" dirty="0">
                <a:solidFill>
                  <a:srgbClr val="000000"/>
                </a:solidFill>
                <a:highlight>
                  <a:srgbClr val="008000"/>
                </a:highlight>
              </a:rPr>
              <a:t>31.12.2021 10.000 speakers</a:t>
            </a:r>
            <a:endParaRPr lang="da-DK" sz="3600" dirty="0"/>
          </a:p>
        </p:txBody>
      </p:sp>
    </p:spTree>
    <p:extLst>
      <p:ext uri="{BB962C8B-B14F-4D97-AF65-F5344CB8AC3E}">
        <p14:creationId xmlns:p14="http://schemas.microsoft.com/office/powerpoint/2010/main" val="113692084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67F8FA35756B8D439F2163424ECD8904" ma:contentTypeVersion="5" ma:contentTypeDescription="Opret et nyt dokument." ma:contentTypeScope="" ma:versionID="4f63a7f529d2b9172bb97b51d78603d3">
  <xsd:schema xmlns:xsd="http://www.w3.org/2001/XMLSchema" xmlns:xs="http://www.w3.org/2001/XMLSchema" xmlns:p="http://schemas.microsoft.com/office/2006/metadata/properties" xmlns:ns2="e06de388-4b55-4342-87b2-2ed62cb343ec" xmlns:ns3="55d21f0d-1134-47d1-8c78-9e0ad5c23ea6" targetNamespace="http://schemas.microsoft.com/office/2006/metadata/properties" ma:root="true" ma:fieldsID="b36f720216b244da3d95e046c7c4f3c7" ns2:_="" ns3:_="">
    <xsd:import namespace="e06de388-4b55-4342-87b2-2ed62cb343ec"/>
    <xsd:import namespace="55d21f0d-1134-47d1-8c78-9e0ad5c23e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6de388-4b55-4342-87b2-2ed62cb343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d21f0d-1134-47d1-8c78-9e0ad5c23ea6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Delt med detaljer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5d21f0d-1134-47d1-8c78-9e0ad5c23ea6">
      <UserInfo>
        <DisplayName>Maybritt Toft Bisp</DisplayName>
        <AccountId>11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0D48A709-F5B7-417A-BD4C-71972E3DE91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5D1675-3D1F-449E-A669-3CB2B4B67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06de388-4b55-4342-87b2-2ed62cb343ec"/>
    <ds:schemaRef ds:uri="55d21f0d-1134-47d1-8c78-9e0ad5c23e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D621271-0E19-40EC-83A9-ABE5FD7F2671}">
  <ds:schemaRefs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purl.org/dc/terms/"/>
    <ds:schemaRef ds:uri="e06de388-4b55-4342-87b2-2ed62cb343ec"/>
    <ds:schemaRef ds:uri="http://schemas.microsoft.com/office/2006/metadata/properties"/>
    <ds:schemaRef ds:uri="http://purl.org/dc/dcmitype/"/>
    <ds:schemaRef ds:uri="55d21f0d-1134-47d1-8c78-9e0ad5c23ea6"/>
    <ds:schemaRef ds:uri="http://schemas.microsoft.com/office/2006/documentManagement/typ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22489</TotalTime>
  <Words>54</Words>
  <Application>Microsoft Macintosh PowerPoint</Application>
  <PresentationFormat>Custom</PresentationFormat>
  <Paragraphs>20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4" baseType="lpstr">
      <vt:lpstr>Arial</vt:lpstr>
      <vt:lpstr>Gill Sans</vt:lpstr>
      <vt:lpstr>Helvetica</vt:lpstr>
      <vt:lpstr>Helvetica Neue</vt:lpstr>
      <vt:lpstr>Helvetica Neue Light</vt:lpstr>
      <vt:lpstr>Helvetica Neue Medium</vt:lpstr>
      <vt:lpstr>Helvetica Neue Thin</vt:lpstr>
      <vt:lpstr>Roboto</vt:lpstr>
      <vt:lpstr>Roboto Bold</vt:lpstr>
      <vt:lpstr>Roboto Bold Condensed</vt:lpstr>
      <vt:lpstr>Roboto Regular</vt:lpstr>
      <vt:lpstr>Times New Roman</vt:lpstr>
      <vt:lpstr>Black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Maybritt Toft Bisp</dc:creator>
  <cp:lastModifiedBy>Frederik Duckert</cp:lastModifiedBy>
  <cp:revision>173</cp:revision>
  <cp:lastPrinted>2019-01-31T15:19:57Z</cp:lastPrinted>
  <dcterms:modified xsi:type="dcterms:W3CDTF">2019-10-17T11:00:54Z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0x01010067F8FA35756B8D439F2163424ECD8904</vt:lpwstr>
  </property>
  <property fmtid="{D5CDD505-2E9C-101B-9397-08002B2CF9AE}" pid="3" name="AuthorIds_UIVersion_2560">
    <vt:lpwstr>11</vt:lpwstr>
  </property>
</Properties>
</file>

<file path=docProps/thumbnail.jpeg>
</file>